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7" r:id="rId1"/>
  </p:sldMasterIdLst>
  <p:notesMasterIdLst>
    <p:notesMasterId r:id="rId23"/>
  </p:notesMasterIdLst>
  <p:sldIdLst>
    <p:sldId id="256" r:id="rId2"/>
    <p:sldId id="257" r:id="rId3"/>
    <p:sldId id="258" r:id="rId4"/>
    <p:sldId id="275" r:id="rId5"/>
    <p:sldId id="281" r:id="rId6"/>
    <p:sldId id="259" r:id="rId7"/>
    <p:sldId id="260" r:id="rId8"/>
    <p:sldId id="261" r:id="rId9"/>
    <p:sldId id="279" r:id="rId10"/>
    <p:sldId id="262" r:id="rId11"/>
    <p:sldId id="263" r:id="rId12"/>
    <p:sldId id="264" r:id="rId13"/>
    <p:sldId id="265" r:id="rId14"/>
    <p:sldId id="266" r:id="rId15"/>
    <p:sldId id="276" r:id="rId16"/>
    <p:sldId id="268" r:id="rId17"/>
    <p:sldId id="273" r:id="rId18"/>
    <p:sldId id="277" r:id="rId19"/>
    <p:sldId id="278" r:id="rId20"/>
    <p:sldId id="280"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0D4B"/>
    <a:srgbClr val="F51B18"/>
    <a:srgbClr val="FFD9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5597" autoAdjust="0"/>
  </p:normalViewPr>
  <p:slideViewPr>
    <p:cSldViewPr snapToGrid="0">
      <p:cViewPr varScale="1">
        <p:scale>
          <a:sx n="48" d="100"/>
          <a:sy n="48" d="100"/>
        </p:scale>
        <p:origin x="67" y="4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Day Pass Price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Day Pass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1971</c:v>
                </c:pt>
                <c:pt idx="1">
                  <c:v>1976</c:v>
                </c:pt>
                <c:pt idx="2">
                  <c:v>1981</c:v>
                </c:pt>
                <c:pt idx="3">
                  <c:v>1986</c:v>
                </c:pt>
                <c:pt idx="4">
                  <c:v>1991</c:v>
                </c:pt>
                <c:pt idx="5">
                  <c:v>1996</c:v>
                </c:pt>
                <c:pt idx="6">
                  <c:v>2001</c:v>
                </c:pt>
                <c:pt idx="7">
                  <c:v>2006</c:v>
                </c:pt>
                <c:pt idx="8">
                  <c:v>2011</c:v>
                </c:pt>
                <c:pt idx="9">
                  <c:v>2016</c:v>
                </c:pt>
                <c:pt idx="10">
                  <c:v>2019</c:v>
                </c:pt>
              </c:numCache>
            </c:numRef>
          </c:cat>
          <c:val>
            <c:numRef>
              <c:f>Sheet1!$B$2:$B$12</c:f>
              <c:numCache>
                <c:formatCode>_("$"* #,##0.00_);_("$"* \(#,##0.00\);_("$"* "-"??_);_(@_)</c:formatCode>
                <c:ptCount val="11"/>
                <c:pt idx="0">
                  <c:v>3.5</c:v>
                </c:pt>
                <c:pt idx="1">
                  <c:v>6</c:v>
                </c:pt>
                <c:pt idx="2">
                  <c:v>9.5</c:v>
                </c:pt>
                <c:pt idx="3">
                  <c:v>26</c:v>
                </c:pt>
                <c:pt idx="4">
                  <c:v>33</c:v>
                </c:pt>
                <c:pt idx="5">
                  <c:v>38.5</c:v>
                </c:pt>
                <c:pt idx="6">
                  <c:v>48</c:v>
                </c:pt>
                <c:pt idx="7">
                  <c:v>67</c:v>
                </c:pt>
                <c:pt idx="8">
                  <c:v>85</c:v>
                </c:pt>
                <c:pt idx="9">
                  <c:v>124</c:v>
                </c:pt>
                <c:pt idx="10">
                  <c:v>159</c:v>
                </c:pt>
              </c:numCache>
            </c:numRef>
          </c:val>
          <c:extLst>
            <c:ext xmlns:c16="http://schemas.microsoft.com/office/drawing/2014/chart" uri="{C3380CC4-5D6E-409C-BE32-E72D297353CC}">
              <c16:uniqueId val="{00000000-42C8-495E-88CA-11C663AE1AC0}"/>
            </c:ext>
          </c:extLst>
        </c:ser>
        <c:dLbls>
          <c:showLegendKey val="0"/>
          <c:showVal val="0"/>
          <c:showCatName val="0"/>
          <c:showSerName val="0"/>
          <c:showPercent val="0"/>
          <c:showBubbleSize val="0"/>
        </c:dLbls>
        <c:gapWidth val="219"/>
        <c:overlap val="-27"/>
        <c:axId val="666486112"/>
        <c:axId val="685560304"/>
      </c:barChart>
      <c:catAx>
        <c:axId val="6664861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5560304"/>
        <c:crosses val="autoZero"/>
        <c:auto val="1"/>
        <c:lblAlgn val="ctr"/>
        <c:lblOffset val="100"/>
        <c:noMultiLvlLbl val="0"/>
      </c:catAx>
      <c:valAx>
        <c:axId val="685560304"/>
        <c:scaling>
          <c:orientation val="minMax"/>
        </c:scaling>
        <c:delete val="0"/>
        <c:axPos val="l"/>
        <c:majorGridlines>
          <c:spPr>
            <a:ln w="9525" cap="flat" cmpd="sng" algn="ctr">
              <a:solidFill>
                <a:schemeClr val="tx1">
                  <a:lumMod val="15000"/>
                  <a:lumOff val="85000"/>
                </a:schemeClr>
              </a:solidFill>
              <a:round/>
            </a:ln>
            <a:effectLst/>
          </c:spPr>
        </c:majorGridlines>
        <c:numFmt formatCode="_(&quot;$&quot;* #,##0.00_);_(&quot;$&quot;* \(#,##0.00\);_(&quot;$&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664861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D8F0B7-6382-477F-9FE2-B6DC575EEEDB}" type="datetimeFigureOut">
              <a:rPr lang="en-US" smtClean="0"/>
              <a:t>12/10/2019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AC1439-A7A3-4662-8810-EE8E5D98EBB8}" type="slidenum">
              <a:rPr lang="en-US" smtClean="0"/>
              <a:t>‹#›</a:t>
            </a:fld>
            <a:endParaRPr lang="en-US"/>
          </a:p>
        </p:txBody>
      </p:sp>
    </p:spTree>
    <p:extLst>
      <p:ext uri="{BB962C8B-B14F-4D97-AF65-F5344CB8AC3E}">
        <p14:creationId xmlns:p14="http://schemas.microsoft.com/office/powerpoint/2010/main" val="2084438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p:txBody>
      </p:sp>
      <p:sp>
        <p:nvSpPr>
          <p:cNvPr id="4" name="Slide Number Placeholder 3"/>
          <p:cNvSpPr>
            <a:spLocks noGrp="1"/>
          </p:cNvSpPr>
          <p:nvPr>
            <p:ph type="sldNum" sz="quarter" idx="5"/>
          </p:nvPr>
        </p:nvSpPr>
        <p:spPr/>
        <p:txBody>
          <a:bodyPr/>
          <a:lstStyle/>
          <a:p>
            <a:fld id="{91AC1439-A7A3-4662-8810-EE8E5D98EBB8}" type="slidenum">
              <a:rPr lang="en-US" smtClean="0"/>
              <a:t>1</a:t>
            </a:fld>
            <a:endParaRPr lang="en-US"/>
          </a:p>
        </p:txBody>
      </p:sp>
    </p:spTree>
    <p:extLst>
      <p:ext uri="{BB962C8B-B14F-4D97-AF65-F5344CB8AC3E}">
        <p14:creationId xmlns:p14="http://schemas.microsoft.com/office/powerpoint/2010/main" val="56638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Ruxin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Alteryx flow to show how we generate the fact table and connect it to the dimensions</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10</a:t>
            </a:fld>
            <a:endParaRPr lang="en-US"/>
          </a:p>
        </p:txBody>
      </p:sp>
    </p:spTree>
    <p:extLst>
      <p:ext uri="{BB962C8B-B14F-4D97-AF65-F5344CB8AC3E}">
        <p14:creationId xmlns:p14="http://schemas.microsoft.com/office/powerpoint/2010/main" val="347067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Ruxin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Screenshots of SQL tables after creation</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11</a:t>
            </a:fld>
            <a:endParaRPr lang="en-US"/>
          </a:p>
        </p:txBody>
      </p:sp>
    </p:spTree>
    <p:extLst>
      <p:ext uri="{BB962C8B-B14F-4D97-AF65-F5344CB8AC3E}">
        <p14:creationId xmlns:p14="http://schemas.microsoft.com/office/powerpoint/2010/main" val="370059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Ruxin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Screenshots of SQL tables after creation</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12</a:t>
            </a:fld>
            <a:endParaRPr lang="en-US"/>
          </a:p>
        </p:txBody>
      </p:sp>
    </p:spTree>
    <p:extLst>
      <p:ext uri="{BB962C8B-B14F-4D97-AF65-F5344CB8AC3E}">
        <p14:creationId xmlns:p14="http://schemas.microsoft.com/office/powerpoint/2010/main" val="217889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Wait time averages per each attraction. Chart on the left shows average since either 2012 or since the attraction opened. </a:t>
            </a:r>
          </a:p>
          <a:p>
            <a:r>
              <a:rPr lang="en-US" dirty="0"/>
              <a:t>Table on right is the annual average wait time. Can see impact of ride openings and trends over time</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13</a:t>
            </a:fld>
            <a:endParaRPr lang="en-US"/>
          </a:p>
        </p:txBody>
      </p:sp>
    </p:spTree>
    <p:extLst>
      <p:ext uri="{BB962C8B-B14F-4D97-AF65-F5344CB8AC3E}">
        <p14:creationId xmlns:p14="http://schemas.microsoft.com/office/powerpoint/2010/main" val="17006871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Maximum wait times ever recorded through the data source per year. Shows the extremes of the queues</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14</a:t>
            </a:fld>
            <a:endParaRPr lang="en-US"/>
          </a:p>
        </p:txBody>
      </p:sp>
    </p:spTree>
    <p:extLst>
      <p:ext uri="{BB962C8B-B14F-4D97-AF65-F5344CB8AC3E}">
        <p14:creationId xmlns:p14="http://schemas.microsoft.com/office/powerpoint/2010/main" val="33095859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Concerns with EPCOT attractions in the data set. Either short, or decreasing queue times which is not the norm when looking at the other Disney attractions. Creates the question if something needs to be done about the rides</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15</a:t>
            </a:fld>
            <a:endParaRPr lang="en-US"/>
          </a:p>
        </p:txBody>
      </p:sp>
    </p:spTree>
    <p:extLst>
      <p:ext uri="{BB962C8B-B14F-4D97-AF65-F5344CB8AC3E}">
        <p14:creationId xmlns:p14="http://schemas.microsoft.com/office/powerpoint/2010/main" val="3724272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a:t>
            </a:r>
          </a:p>
          <a:p>
            <a:r>
              <a:rPr lang="en-US" dirty="0"/>
              <a:t> </a:t>
            </a:r>
          </a:p>
          <a:p>
            <a:r>
              <a:rPr lang="en-US" dirty="0"/>
              <a:t>Seasonal trends in wait times on the left chart. These are seasons as Disney describes it for their own analysis</a:t>
            </a:r>
          </a:p>
          <a:p>
            <a:r>
              <a:rPr lang="en-US" dirty="0"/>
              <a:t>On the right is the top overall busiest days for the extent of the data set. Based Trend shows that parks are becoming more popular and causing more frequent, longer wait times </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16</a:t>
            </a:fld>
            <a:endParaRPr lang="en-US"/>
          </a:p>
        </p:txBody>
      </p:sp>
    </p:spTree>
    <p:extLst>
      <p:ext uri="{BB962C8B-B14F-4D97-AF65-F5344CB8AC3E}">
        <p14:creationId xmlns:p14="http://schemas.microsoft.com/office/powerpoint/2010/main" val="25369605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a:p>
            <a:r>
              <a:rPr lang="en-US" dirty="0"/>
              <a:t>Research can be used by travel companies and families to help plan when to go to Disney World, what parks to do when. Goal is to maximize experience in the park</a:t>
            </a:r>
          </a:p>
          <a:p>
            <a:r>
              <a:rPr lang="en-US" dirty="0"/>
              <a:t>Economists could use the wait times as a measure for how the economy is doing. Disney is dependent on market strength for how overall park attendance does so seeing how the wait times are changing over time could suggest what the economy is doing as a whole. </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17</a:t>
            </a:fld>
            <a:endParaRPr lang="en-US"/>
          </a:p>
        </p:txBody>
      </p:sp>
    </p:spTree>
    <p:extLst>
      <p:ext uri="{BB962C8B-B14F-4D97-AF65-F5344CB8AC3E}">
        <p14:creationId xmlns:p14="http://schemas.microsoft.com/office/powerpoint/2010/main" val="1455046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a:p>
            <a:r>
              <a:rPr lang="en-US" dirty="0"/>
              <a:t>Disney can use this to see that as attendance and wait times increase, regardless of the price they are charging, that the price increases are justified so long as parkgoer experience does not waiver</a:t>
            </a:r>
          </a:p>
          <a:p>
            <a:endParaRPr lang="en-US" dirty="0"/>
          </a:p>
          <a:p>
            <a:r>
              <a:rPr lang="en-US" dirty="0"/>
              <a:t>Can be used to see what changes need to be made to the parks and the Disney property as a whole. Disney needs to look beyond the sentimental value and the memories that their attractions and properties make and rather look at the numbers to make their decisions. The park and the parkgoers are an ever changing demographic and Disney needs to stay relevant</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18</a:t>
            </a:fld>
            <a:endParaRPr lang="en-US"/>
          </a:p>
        </p:txBody>
      </p:sp>
    </p:spTree>
    <p:extLst>
      <p:ext uri="{BB962C8B-B14F-4D97-AF65-F5344CB8AC3E}">
        <p14:creationId xmlns:p14="http://schemas.microsoft.com/office/powerpoint/2010/main" val="3767409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a:p>
            <a:pPr marL="228600" indent="-228600">
              <a:buAutoNum type="arabicParenR"/>
            </a:pPr>
            <a:r>
              <a:rPr lang="en-US" dirty="0"/>
              <a:t>To Disney consumers we recommend avoiding Disney when school is on vacation, or during Peak Christmas time as those experience the longest wait times on average</a:t>
            </a:r>
          </a:p>
          <a:p>
            <a:pPr marL="228600" indent="-228600">
              <a:buAutoNum type="arabicParenR"/>
            </a:pPr>
            <a:r>
              <a:rPr lang="en-US" dirty="0"/>
              <a:t>Disney needs to change the rides of EPCOT or at least update them. Park is the “weakest” of the Disney World parks and needs to be adjusted</a:t>
            </a:r>
          </a:p>
          <a:p>
            <a:pPr marL="228600" indent="-228600">
              <a:buAutoNum type="arabicParenR"/>
            </a:pPr>
            <a:r>
              <a:rPr lang="en-US" dirty="0"/>
              <a:t>Continue to invest in the parks as most important revenue generator for the company</a:t>
            </a:r>
          </a:p>
          <a:p>
            <a:pPr marL="685800" lvl="1" indent="-228600">
              <a:buAutoNum type="arabicParenR"/>
            </a:pPr>
            <a:r>
              <a:rPr lang="en-US" dirty="0"/>
              <a:t>Have 6 parks across the world along with resorts and cruise ships to create and keep up to date for their consumers</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19</a:t>
            </a:fld>
            <a:endParaRPr lang="en-US"/>
          </a:p>
        </p:txBody>
      </p:sp>
    </p:spTree>
    <p:extLst>
      <p:ext uri="{BB962C8B-B14F-4D97-AF65-F5344CB8AC3E}">
        <p14:creationId xmlns:p14="http://schemas.microsoft.com/office/powerpoint/2010/main" val="885830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Milan</a:t>
            </a:r>
          </a:p>
        </p:txBody>
      </p:sp>
      <p:sp>
        <p:nvSpPr>
          <p:cNvPr id="4" name="Slide Number Placeholder 3"/>
          <p:cNvSpPr>
            <a:spLocks noGrp="1"/>
          </p:cNvSpPr>
          <p:nvPr>
            <p:ph type="sldNum" sz="quarter" idx="5"/>
          </p:nvPr>
        </p:nvSpPr>
        <p:spPr/>
        <p:txBody>
          <a:bodyPr/>
          <a:lstStyle/>
          <a:p>
            <a:fld id="{91AC1439-A7A3-4662-8810-EE8E5D98EBB8}" type="slidenum">
              <a:rPr lang="en-US" smtClean="0"/>
              <a:t>2</a:t>
            </a:fld>
            <a:endParaRPr lang="en-US"/>
          </a:p>
        </p:txBody>
      </p:sp>
    </p:spTree>
    <p:extLst>
      <p:ext uri="{BB962C8B-B14F-4D97-AF65-F5344CB8AC3E}">
        <p14:creationId xmlns:p14="http://schemas.microsoft.com/office/powerpoint/2010/main" val="2757069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a:p>
            <a:r>
              <a:rPr lang="en-US" dirty="0"/>
              <a:t>Changes Disney has in the works right now</a:t>
            </a:r>
          </a:p>
          <a:p>
            <a:r>
              <a:rPr lang="en-US" dirty="0"/>
              <a:t>CLOCKWISE FROM TOP LEFT</a:t>
            </a:r>
          </a:p>
          <a:p>
            <a:pPr marL="228600" indent="-228600">
              <a:buAutoNum type="arabicParenR"/>
            </a:pPr>
            <a:r>
              <a:rPr lang="en-US" dirty="0"/>
              <a:t>EPCOT changing World Showcase and introducing rides</a:t>
            </a:r>
          </a:p>
          <a:p>
            <a:pPr marL="228600" indent="-228600">
              <a:buAutoNum type="arabicParenR"/>
            </a:pPr>
            <a:r>
              <a:rPr lang="en-US" dirty="0"/>
              <a:t>Star Wars resort – windowless resort that gives a virtual reality experience of traversing the galaxy on a star wars transport vehicle</a:t>
            </a:r>
          </a:p>
          <a:p>
            <a:pPr marL="228600" indent="-228600">
              <a:buAutoNum type="arabicParenR"/>
            </a:pPr>
            <a:r>
              <a:rPr lang="en-US" dirty="0"/>
              <a:t>Star Wars Galaxy Edge creates the world of a trade plant with 2 new attractions in both Disneyland and Disney world</a:t>
            </a:r>
          </a:p>
          <a:p>
            <a:pPr marL="228600" indent="-228600">
              <a:buAutoNum type="arabicParenR"/>
            </a:pPr>
            <a:r>
              <a:rPr lang="en-US" dirty="0"/>
              <a:t>California Adventure is bringing the Marvel universe to life</a:t>
            </a:r>
          </a:p>
          <a:p>
            <a:pPr marL="228600" indent="-228600">
              <a:buAutoNum type="arabicParenR"/>
            </a:pPr>
            <a:r>
              <a:rPr lang="en-US" dirty="0"/>
              <a:t>$5billion facelift to Hong Kong with the kingdom of </a:t>
            </a:r>
            <a:r>
              <a:rPr lang="en-US" dirty="0" err="1"/>
              <a:t>Arandelle</a:t>
            </a:r>
            <a:r>
              <a:rPr lang="en-US" dirty="0"/>
              <a:t> and a total of 4 new rides being built into the park</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20</a:t>
            </a:fld>
            <a:endParaRPr lang="en-US"/>
          </a:p>
        </p:txBody>
      </p:sp>
    </p:spTree>
    <p:extLst>
      <p:ext uri="{BB962C8B-B14F-4D97-AF65-F5344CB8AC3E}">
        <p14:creationId xmlns:p14="http://schemas.microsoft.com/office/powerpoint/2010/main" val="316362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Kevin</a:t>
            </a:r>
          </a:p>
          <a:p>
            <a:r>
              <a:rPr lang="en-US" dirty="0"/>
              <a:t>Easiest was how organized data already was, struggled getting used to tableau at first</a:t>
            </a:r>
          </a:p>
          <a:p>
            <a:r>
              <a:rPr lang="en-US" dirty="0"/>
              <a:t>Assumed DINOSAUR and other animal kingdom rides would have decreased wait times since Flight of Passage but that is not the case</a:t>
            </a:r>
          </a:p>
          <a:p>
            <a:r>
              <a:rPr lang="en-US"/>
              <a:t>Would love to work with official Disney numbers rather than 3</a:t>
            </a:r>
            <a:r>
              <a:rPr lang="en-US" baseline="30000"/>
              <a:t>rd</a:t>
            </a:r>
            <a:r>
              <a:rPr lang="en-US"/>
              <a:t> party source but proprietary information and not available to the public</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21</a:t>
            </a:fld>
            <a:endParaRPr lang="en-US"/>
          </a:p>
        </p:txBody>
      </p:sp>
    </p:spTree>
    <p:extLst>
      <p:ext uri="{BB962C8B-B14F-4D97-AF65-F5344CB8AC3E}">
        <p14:creationId xmlns:p14="http://schemas.microsoft.com/office/powerpoint/2010/main" val="3647976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Mission statement – to entertain, inform, inspire through the use of storytelling, iconic brands, creative minds and the use of innovative technology</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3</a:t>
            </a:fld>
            <a:endParaRPr lang="en-US"/>
          </a:p>
        </p:txBody>
      </p:sp>
    </p:spTree>
    <p:extLst>
      <p:ext uri="{BB962C8B-B14F-4D97-AF65-F5344CB8AC3E}">
        <p14:creationId xmlns:p14="http://schemas.microsoft.com/office/powerpoint/2010/main" val="3493140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Disney ticket prices go up, attendance is still increasing at the Disney World parks.</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4</a:t>
            </a:fld>
            <a:endParaRPr lang="en-US"/>
          </a:p>
        </p:txBody>
      </p:sp>
    </p:spTree>
    <p:extLst>
      <p:ext uri="{BB962C8B-B14F-4D97-AF65-F5344CB8AC3E}">
        <p14:creationId xmlns:p14="http://schemas.microsoft.com/office/powerpoint/2010/main" val="1894420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Milan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Data is from a 3</a:t>
            </a:r>
            <a:r>
              <a:rPr lang="en-US" baseline="30000" dirty="0"/>
              <a:t>rd</a:t>
            </a:r>
            <a:r>
              <a:rPr lang="en-US" dirty="0"/>
              <a:t> party source that has parkgoers track the wait times for the rides they go on. Issue is that not a necessary consistent stream of data as some rides have 10 data points per hour and others have 2</a:t>
            </a:r>
          </a:p>
          <a:p>
            <a:pPr marL="0" lvl="0" indent="0" algn="l" rtl="0">
              <a:spcBef>
                <a:spcPts val="0"/>
              </a:spcBef>
              <a:spcAft>
                <a:spcPts val="0"/>
              </a:spcAft>
              <a:buNone/>
            </a:pPr>
            <a:r>
              <a:rPr lang="en-US" dirty="0"/>
              <a:t>Already used for crowd types but not utilized by Disney</a:t>
            </a:r>
          </a:p>
          <a:p>
            <a:pPr marL="0" lvl="0" indent="0" algn="l" rtl="0">
              <a:spcBef>
                <a:spcPts val="0"/>
              </a:spcBef>
              <a:spcAft>
                <a:spcPts val="0"/>
              </a:spcAft>
              <a:buNone/>
            </a:pPr>
            <a:endParaRPr dirty="0"/>
          </a:p>
        </p:txBody>
      </p:sp>
      <p:sp>
        <p:nvSpPr>
          <p:cNvPr id="146" name="Google Shape;14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826184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plan on using this for more Disney specific interpretations and how they can use attendance trends to see what to do next in the park</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6</a:t>
            </a:fld>
            <a:endParaRPr lang="en-US"/>
          </a:p>
        </p:txBody>
      </p:sp>
    </p:spTree>
    <p:extLst>
      <p:ext uri="{BB962C8B-B14F-4D97-AF65-F5344CB8AC3E}">
        <p14:creationId xmlns:p14="http://schemas.microsoft.com/office/powerpoint/2010/main" val="60308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Ruxin</a:t>
            </a:r>
            <a:endParaRPr lang="en-US" dirty="0"/>
          </a:p>
          <a:p>
            <a:r>
              <a:rPr lang="en-US" dirty="0"/>
              <a:t>ERD diagram built from </a:t>
            </a:r>
            <a:r>
              <a:rPr lang="en-US" dirty="0" err="1"/>
              <a:t>ERDPlus</a:t>
            </a:r>
            <a:endParaRPr lang="en-US" dirty="0"/>
          </a:p>
          <a:p>
            <a:r>
              <a:rPr lang="en-US" dirty="0"/>
              <a:t>The Queue table includes both keys and the names of the rides, parks, and dates for readability of the table. It is an unnecessary addition</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7</a:t>
            </a:fld>
            <a:endParaRPr lang="en-US"/>
          </a:p>
        </p:txBody>
      </p:sp>
    </p:spTree>
    <p:extLst>
      <p:ext uri="{BB962C8B-B14F-4D97-AF65-F5344CB8AC3E}">
        <p14:creationId xmlns:p14="http://schemas.microsoft.com/office/powerpoint/2010/main" val="2081766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Ruxin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Alteryx work flow to generate dimensions</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8</a:t>
            </a:fld>
            <a:endParaRPr lang="en-US"/>
          </a:p>
        </p:txBody>
      </p:sp>
    </p:spTree>
    <p:extLst>
      <p:ext uri="{BB962C8B-B14F-4D97-AF65-F5344CB8AC3E}">
        <p14:creationId xmlns:p14="http://schemas.microsoft.com/office/powerpoint/2010/main" val="340665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Ruxin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Alteryx flow to clean and prepare the wait times for the individual rides per hour of each day that data was put in for</a:t>
            </a:r>
          </a:p>
          <a:p>
            <a:endParaRPr lang="en-US" dirty="0"/>
          </a:p>
        </p:txBody>
      </p:sp>
      <p:sp>
        <p:nvSpPr>
          <p:cNvPr id="4" name="Slide Number Placeholder 3"/>
          <p:cNvSpPr>
            <a:spLocks noGrp="1"/>
          </p:cNvSpPr>
          <p:nvPr>
            <p:ph type="sldNum" sz="quarter" idx="5"/>
          </p:nvPr>
        </p:nvSpPr>
        <p:spPr/>
        <p:txBody>
          <a:bodyPr/>
          <a:lstStyle/>
          <a:p>
            <a:fld id="{91AC1439-A7A3-4662-8810-EE8E5D98EBB8}" type="slidenum">
              <a:rPr lang="en-US" smtClean="0"/>
              <a:t>9</a:t>
            </a:fld>
            <a:endParaRPr lang="en-US"/>
          </a:p>
        </p:txBody>
      </p:sp>
    </p:spTree>
    <p:extLst>
      <p:ext uri="{BB962C8B-B14F-4D97-AF65-F5344CB8AC3E}">
        <p14:creationId xmlns:p14="http://schemas.microsoft.com/office/powerpoint/2010/main" val="2268586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15659-9217-4F34-A244-A1849E9128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084315-A59B-4F96-980E-5D6044838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3AF4F5-7F2B-43DD-A3F7-6AAE1605A776}"/>
              </a:ext>
            </a:extLst>
          </p:cNvPr>
          <p:cNvSpPr>
            <a:spLocks noGrp="1"/>
          </p:cNvSpPr>
          <p:nvPr>
            <p:ph type="dt" sz="half" idx="10"/>
          </p:nvPr>
        </p:nvSpPr>
        <p:spPr/>
        <p:txBody>
          <a:bodyPr/>
          <a:lstStyle/>
          <a:p>
            <a:fld id="{2384AE30-7147-449F-8658-AE774D4514A5}" type="datetime1">
              <a:rPr lang="en-US" smtClean="0"/>
              <a:t>12/10/2019</a:t>
            </a:fld>
            <a:endParaRPr lang="en-US"/>
          </a:p>
        </p:txBody>
      </p:sp>
      <p:sp>
        <p:nvSpPr>
          <p:cNvPr id="5" name="Footer Placeholder 4">
            <a:extLst>
              <a:ext uri="{FF2B5EF4-FFF2-40B4-BE49-F238E27FC236}">
                <a16:creationId xmlns:a16="http://schemas.microsoft.com/office/drawing/2014/main" id="{6D9DD41E-68B4-4F7A-A4FD-1408B71DDD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18162-9574-483C-BB61-20A44650D378}"/>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962525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2A2-85D1-49AA-89CD-1116F7BDDC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34F396A-70D0-41ED-AA66-2708BAF291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3580D-D9C0-4C42-BF72-CBCAE5DFCEB9}"/>
              </a:ext>
            </a:extLst>
          </p:cNvPr>
          <p:cNvSpPr>
            <a:spLocks noGrp="1"/>
          </p:cNvSpPr>
          <p:nvPr>
            <p:ph type="dt" sz="half" idx="10"/>
          </p:nvPr>
        </p:nvSpPr>
        <p:spPr/>
        <p:txBody>
          <a:bodyPr/>
          <a:lstStyle/>
          <a:p>
            <a:fld id="{924BC19E-6B9A-4AE6-9A14-9EAB0D756A8F}" type="datetime1">
              <a:rPr lang="en-US" smtClean="0"/>
              <a:t>12/10/2019</a:t>
            </a:fld>
            <a:endParaRPr lang="en-US"/>
          </a:p>
        </p:txBody>
      </p:sp>
      <p:sp>
        <p:nvSpPr>
          <p:cNvPr id="5" name="Footer Placeholder 4">
            <a:extLst>
              <a:ext uri="{FF2B5EF4-FFF2-40B4-BE49-F238E27FC236}">
                <a16:creationId xmlns:a16="http://schemas.microsoft.com/office/drawing/2014/main" id="{36050B15-5AB1-4F70-8AE4-7E4AA1802D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08AE8-CED7-459C-9A7F-61507ACDC8B7}"/>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2937834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F58469-FD75-4AC9-82BD-ADA9024255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4AAAA-043A-4439-89BB-A7EB6BE133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07429C-7492-4FD4-8A84-594386A77CC8}"/>
              </a:ext>
            </a:extLst>
          </p:cNvPr>
          <p:cNvSpPr>
            <a:spLocks noGrp="1"/>
          </p:cNvSpPr>
          <p:nvPr>
            <p:ph type="dt" sz="half" idx="10"/>
          </p:nvPr>
        </p:nvSpPr>
        <p:spPr/>
        <p:txBody>
          <a:bodyPr/>
          <a:lstStyle/>
          <a:p>
            <a:fld id="{FCB227D4-75A5-4BB3-BB2A-F41525A617B3}" type="datetime1">
              <a:rPr lang="en-US" smtClean="0"/>
              <a:t>12/10/2019</a:t>
            </a:fld>
            <a:endParaRPr lang="en-US"/>
          </a:p>
        </p:txBody>
      </p:sp>
      <p:sp>
        <p:nvSpPr>
          <p:cNvPr id="5" name="Footer Placeholder 4">
            <a:extLst>
              <a:ext uri="{FF2B5EF4-FFF2-40B4-BE49-F238E27FC236}">
                <a16:creationId xmlns:a16="http://schemas.microsoft.com/office/drawing/2014/main" id="{81949738-984C-48F9-AD0F-AF549AB46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6B8F66-150A-4F09-B3D4-4AB77EE9DA7D}"/>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1850448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3D57-4839-47A5-A100-74D4A43E4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959430-6DBE-48AF-834D-D982535BD9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BA497C-9E74-42EA-A794-EF6DAF5656C4}"/>
              </a:ext>
            </a:extLst>
          </p:cNvPr>
          <p:cNvSpPr>
            <a:spLocks noGrp="1"/>
          </p:cNvSpPr>
          <p:nvPr>
            <p:ph type="dt" sz="half" idx="10"/>
          </p:nvPr>
        </p:nvSpPr>
        <p:spPr/>
        <p:txBody>
          <a:bodyPr/>
          <a:lstStyle/>
          <a:p>
            <a:fld id="{439322F9-CF61-4FB5-8DBB-FDC2E4928A4A}" type="datetime1">
              <a:rPr lang="en-US" smtClean="0"/>
              <a:t>12/10/2019</a:t>
            </a:fld>
            <a:endParaRPr lang="en-US"/>
          </a:p>
        </p:txBody>
      </p:sp>
      <p:sp>
        <p:nvSpPr>
          <p:cNvPr id="5" name="Footer Placeholder 4">
            <a:extLst>
              <a:ext uri="{FF2B5EF4-FFF2-40B4-BE49-F238E27FC236}">
                <a16:creationId xmlns:a16="http://schemas.microsoft.com/office/drawing/2014/main" id="{CA332999-CFD5-4F5A-BF92-53033A3C20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0C272-D19E-4D59-81AA-F564F4C3787E}"/>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176547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8C185-0E99-4E35-A8D2-BCD4619762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3EE71B-6BCC-442A-8F4F-E04A3769E8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0696B4-E1D0-4D74-A3AB-81FDBB4D68C3}"/>
              </a:ext>
            </a:extLst>
          </p:cNvPr>
          <p:cNvSpPr>
            <a:spLocks noGrp="1"/>
          </p:cNvSpPr>
          <p:nvPr>
            <p:ph type="dt" sz="half" idx="10"/>
          </p:nvPr>
        </p:nvSpPr>
        <p:spPr/>
        <p:txBody>
          <a:bodyPr/>
          <a:lstStyle/>
          <a:p>
            <a:fld id="{072D3BC4-281A-41E6-8869-FB2B1F6F4C8E}" type="datetime1">
              <a:rPr lang="en-US" smtClean="0"/>
              <a:t>12/10/2019</a:t>
            </a:fld>
            <a:endParaRPr lang="en-US"/>
          </a:p>
        </p:txBody>
      </p:sp>
      <p:sp>
        <p:nvSpPr>
          <p:cNvPr id="5" name="Footer Placeholder 4">
            <a:extLst>
              <a:ext uri="{FF2B5EF4-FFF2-40B4-BE49-F238E27FC236}">
                <a16:creationId xmlns:a16="http://schemas.microsoft.com/office/drawing/2014/main" id="{2D9015BD-D071-40F4-84BF-FBF116B345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708BA-EA87-4886-B2F9-773585EA0387}"/>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452595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D47F-948D-4397-BDE8-4BAA94C68C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5BF8B-7482-41EE-BDFD-7BA75BC702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7A5B17-D8A4-4FFB-B05F-69A20C5DED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0192AF-BA98-4448-9EBB-5DD212BB66DA}"/>
              </a:ext>
            </a:extLst>
          </p:cNvPr>
          <p:cNvSpPr>
            <a:spLocks noGrp="1"/>
          </p:cNvSpPr>
          <p:nvPr>
            <p:ph type="dt" sz="half" idx="10"/>
          </p:nvPr>
        </p:nvSpPr>
        <p:spPr/>
        <p:txBody>
          <a:bodyPr/>
          <a:lstStyle/>
          <a:p>
            <a:fld id="{1B11D5E0-06EC-4585-94F7-FF35C76DD017}" type="datetime1">
              <a:rPr lang="en-US" smtClean="0"/>
              <a:t>12/10/2019</a:t>
            </a:fld>
            <a:endParaRPr lang="en-US"/>
          </a:p>
        </p:txBody>
      </p:sp>
      <p:sp>
        <p:nvSpPr>
          <p:cNvPr id="6" name="Footer Placeholder 5">
            <a:extLst>
              <a:ext uri="{FF2B5EF4-FFF2-40B4-BE49-F238E27FC236}">
                <a16:creationId xmlns:a16="http://schemas.microsoft.com/office/drawing/2014/main" id="{2AC44E18-AAF6-46B0-B5F8-2DF6E491CB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66B52C-36E4-42D2-B414-163AE66EF657}"/>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40560345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1BFE5-1479-46FB-99B9-E60E49BCEBB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388EAD-3E87-4FC3-9995-D06194B7D0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B68337-31EB-4F3F-A07B-D875F66B4C4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8B7DE8-6025-4A3B-A4CC-6977BADF7A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B28EFF-E23D-4A06-84B0-096754431B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C7D8BF-73C5-4218-B7D0-9162AC3AA842}"/>
              </a:ext>
            </a:extLst>
          </p:cNvPr>
          <p:cNvSpPr>
            <a:spLocks noGrp="1"/>
          </p:cNvSpPr>
          <p:nvPr>
            <p:ph type="dt" sz="half" idx="10"/>
          </p:nvPr>
        </p:nvSpPr>
        <p:spPr/>
        <p:txBody>
          <a:bodyPr/>
          <a:lstStyle/>
          <a:p>
            <a:fld id="{D36817EA-4FBB-499E-B808-C9E58968E634}" type="datetime1">
              <a:rPr lang="en-US" smtClean="0"/>
              <a:t>12/10/2019</a:t>
            </a:fld>
            <a:endParaRPr lang="en-US"/>
          </a:p>
        </p:txBody>
      </p:sp>
      <p:sp>
        <p:nvSpPr>
          <p:cNvPr id="8" name="Footer Placeholder 7">
            <a:extLst>
              <a:ext uri="{FF2B5EF4-FFF2-40B4-BE49-F238E27FC236}">
                <a16:creationId xmlns:a16="http://schemas.microsoft.com/office/drawing/2014/main" id="{0E9B4071-8E89-4F28-8F5F-0168C905E8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C725A7-3A9A-4386-A341-58AD6351B1A1}"/>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56820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8421A-F1BB-47F0-BCC3-E24AA4FC06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B483AA-384D-41BB-996F-1199983CBDCB}"/>
              </a:ext>
            </a:extLst>
          </p:cNvPr>
          <p:cNvSpPr>
            <a:spLocks noGrp="1"/>
          </p:cNvSpPr>
          <p:nvPr>
            <p:ph type="dt" sz="half" idx="10"/>
          </p:nvPr>
        </p:nvSpPr>
        <p:spPr/>
        <p:txBody>
          <a:bodyPr/>
          <a:lstStyle/>
          <a:p>
            <a:fld id="{2DF743D6-DC84-4930-B8CE-04CA5C15AD09}" type="datetime1">
              <a:rPr lang="en-US" smtClean="0"/>
              <a:t>12/10/2019</a:t>
            </a:fld>
            <a:endParaRPr lang="en-US"/>
          </a:p>
        </p:txBody>
      </p:sp>
      <p:sp>
        <p:nvSpPr>
          <p:cNvPr id="4" name="Footer Placeholder 3">
            <a:extLst>
              <a:ext uri="{FF2B5EF4-FFF2-40B4-BE49-F238E27FC236}">
                <a16:creationId xmlns:a16="http://schemas.microsoft.com/office/drawing/2014/main" id="{3DAD361C-9166-4F0A-BCFF-E93420272C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084446-D4F2-4CA0-984C-BA9BF50249BC}"/>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2367189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312070-DC5F-4717-8B83-3906536B35C3}"/>
              </a:ext>
            </a:extLst>
          </p:cNvPr>
          <p:cNvSpPr>
            <a:spLocks noGrp="1"/>
          </p:cNvSpPr>
          <p:nvPr>
            <p:ph type="dt" sz="half" idx="10"/>
          </p:nvPr>
        </p:nvSpPr>
        <p:spPr/>
        <p:txBody>
          <a:bodyPr/>
          <a:lstStyle/>
          <a:p>
            <a:fld id="{A182EE70-AE59-4B32-86E1-AA1B2841ECBE}" type="datetime1">
              <a:rPr lang="en-US" smtClean="0"/>
              <a:t>12/10/2019</a:t>
            </a:fld>
            <a:endParaRPr lang="en-US"/>
          </a:p>
        </p:txBody>
      </p:sp>
      <p:sp>
        <p:nvSpPr>
          <p:cNvPr id="3" name="Footer Placeholder 2">
            <a:extLst>
              <a:ext uri="{FF2B5EF4-FFF2-40B4-BE49-F238E27FC236}">
                <a16:creationId xmlns:a16="http://schemas.microsoft.com/office/drawing/2014/main" id="{5B2DFF73-4195-4C51-BD1D-D4E609A5FB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4E89FF-FC30-4ACF-AFFC-23BC8268DF77}"/>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14143862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DE4BC-282B-4FBD-A0EF-8F5A58E38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3CC00F-C851-4D84-8E73-D2DB4EE349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6578B5-76EA-49FA-B4F5-61C814C0B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E0C178-3420-4B4A-B782-2F566DC5F06B}"/>
              </a:ext>
            </a:extLst>
          </p:cNvPr>
          <p:cNvSpPr>
            <a:spLocks noGrp="1"/>
          </p:cNvSpPr>
          <p:nvPr>
            <p:ph type="dt" sz="half" idx="10"/>
          </p:nvPr>
        </p:nvSpPr>
        <p:spPr/>
        <p:txBody>
          <a:bodyPr/>
          <a:lstStyle/>
          <a:p>
            <a:fld id="{BB5784BD-AD43-4756-8468-AC8035750728}" type="datetime1">
              <a:rPr lang="en-US" smtClean="0"/>
              <a:t>12/10/2019</a:t>
            </a:fld>
            <a:endParaRPr lang="en-US"/>
          </a:p>
        </p:txBody>
      </p:sp>
      <p:sp>
        <p:nvSpPr>
          <p:cNvPr id="6" name="Footer Placeholder 5">
            <a:extLst>
              <a:ext uri="{FF2B5EF4-FFF2-40B4-BE49-F238E27FC236}">
                <a16:creationId xmlns:a16="http://schemas.microsoft.com/office/drawing/2014/main" id="{B9FB60E4-0074-4FD0-9A89-9A2D5D5AB7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4E463B-CC38-476A-9225-E3B1B6FB400D}"/>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13015995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035B6-0E02-4B74-A2AF-E2FE8C32A6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CEEBEB-E735-4017-BFA2-ADD1192F92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AE27F81-36EF-4957-B053-9324FB123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94EBB-BABE-45BD-BEEA-4A604D9B6942}"/>
              </a:ext>
            </a:extLst>
          </p:cNvPr>
          <p:cNvSpPr>
            <a:spLocks noGrp="1"/>
          </p:cNvSpPr>
          <p:nvPr>
            <p:ph type="dt" sz="half" idx="10"/>
          </p:nvPr>
        </p:nvSpPr>
        <p:spPr/>
        <p:txBody>
          <a:bodyPr/>
          <a:lstStyle/>
          <a:p>
            <a:fld id="{96EFF6CB-F0CE-4F5D-928B-3C03560CC35C}" type="datetime1">
              <a:rPr lang="en-US" smtClean="0"/>
              <a:t>12/10/2019</a:t>
            </a:fld>
            <a:endParaRPr lang="en-US"/>
          </a:p>
        </p:txBody>
      </p:sp>
      <p:sp>
        <p:nvSpPr>
          <p:cNvPr id="6" name="Footer Placeholder 5">
            <a:extLst>
              <a:ext uri="{FF2B5EF4-FFF2-40B4-BE49-F238E27FC236}">
                <a16:creationId xmlns:a16="http://schemas.microsoft.com/office/drawing/2014/main" id="{9A8E8FF3-3552-4197-AF62-CBD2D205B6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AEC0B-8E40-4CD1-A8ED-4A649ADC4399}"/>
              </a:ext>
            </a:extLst>
          </p:cNvPr>
          <p:cNvSpPr>
            <a:spLocks noGrp="1"/>
          </p:cNvSpPr>
          <p:nvPr>
            <p:ph type="sldNum" sz="quarter" idx="12"/>
          </p:nvPr>
        </p:nvSpPr>
        <p:spPr/>
        <p:txBody>
          <a:bodyPr/>
          <a:lstStyle/>
          <a:p>
            <a:fld id="{201607D7-63FF-4DFD-BD5F-3E577629D14E}" type="slidenum">
              <a:rPr lang="en-US" smtClean="0"/>
              <a:t>‹#›</a:t>
            </a:fld>
            <a:endParaRPr lang="en-US"/>
          </a:p>
        </p:txBody>
      </p:sp>
    </p:spTree>
    <p:extLst>
      <p:ext uri="{BB962C8B-B14F-4D97-AF65-F5344CB8AC3E}">
        <p14:creationId xmlns:p14="http://schemas.microsoft.com/office/powerpoint/2010/main" val="412317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A737B1-E81D-42AD-9218-2B0B224EB7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74DCD4-6C84-41A2-8985-8BA877BD22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179BE-A811-4A69-B4A8-0335D991AC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529FB-9EDC-4E25-8317-B58C4C078492}" type="datetime1">
              <a:rPr lang="en-US" smtClean="0"/>
              <a:t>12/10/2019</a:t>
            </a:fld>
            <a:endParaRPr lang="en-US"/>
          </a:p>
        </p:txBody>
      </p:sp>
      <p:sp>
        <p:nvSpPr>
          <p:cNvPr id="5" name="Footer Placeholder 4">
            <a:extLst>
              <a:ext uri="{FF2B5EF4-FFF2-40B4-BE49-F238E27FC236}">
                <a16:creationId xmlns:a16="http://schemas.microsoft.com/office/drawing/2014/main" id="{01EA3341-E3F4-4CEE-A559-CF038AD2F9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17C486-E786-4F38-B716-E0DF1F3213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1607D7-63FF-4DFD-BD5F-3E577629D14E}" type="slidenum">
              <a:rPr lang="en-US" smtClean="0"/>
              <a:t>‹#›</a:t>
            </a:fld>
            <a:endParaRPr lang="en-US"/>
          </a:p>
        </p:txBody>
      </p:sp>
    </p:spTree>
    <p:extLst>
      <p:ext uri="{BB962C8B-B14F-4D97-AF65-F5344CB8AC3E}">
        <p14:creationId xmlns:p14="http://schemas.microsoft.com/office/powerpoint/2010/main" val="329091187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E0550-AC88-43BA-9C15-DBE596C90430}"/>
              </a:ext>
            </a:extLst>
          </p:cNvPr>
          <p:cNvSpPr>
            <a:spLocks noGrp="1"/>
          </p:cNvSpPr>
          <p:nvPr>
            <p:ph type="ctrTitle"/>
          </p:nvPr>
        </p:nvSpPr>
        <p:spPr>
          <a:xfrm>
            <a:off x="1523997" y="560319"/>
            <a:ext cx="9144000" cy="2387600"/>
          </a:xfrm>
        </p:spPr>
        <p:txBody>
          <a:bodyPr/>
          <a:lstStyle/>
          <a:p>
            <a:r>
              <a:rPr lang="en-US" dirty="0"/>
              <a:t>Waiting for the Magic</a:t>
            </a:r>
            <a:br>
              <a:rPr lang="en-US" dirty="0"/>
            </a:br>
            <a:r>
              <a:rPr lang="en-US" sz="2500" dirty="0"/>
              <a:t>Queue Times for Popular Disney World Attractions</a:t>
            </a:r>
          </a:p>
        </p:txBody>
      </p:sp>
      <p:sp>
        <p:nvSpPr>
          <p:cNvPr id="3" name="Subtitle 2">
            <a:extLst>
              <a:ext uri="{FF2B5EF4-FFF2-40B4-BE49-F238E27FC236}">
                <a16:creationId xmlns:a16="http://schemas.microsoft.com/office/drawing/2014/main" id="{FA8FAAEC-DB75-4EA3-830B-5560A55F0A9B}"/>
              </a:ext>
            </a:extLst>
          </p:cNvPr>
          <p:cNvSpPr>
            <a:spLocks noGrp="1"/>
          </p:cNvSpPr>
          <p:nvPr>
            <p:ph type="subTitle" idx="1"/>
          </p:nvPr>
        </p:nvSpPr>
        <p:spPr>
          <a:xfrm>
            <a:off x="1979064" y="3211119"/>
            <a:ext cx="7782049" cy="698963"/>
          </a:xfrm>
        </p:spPr>
        <p:txBody>
          <a:bodyPr>
            <a:normAutofit fontScale="85000" lnSpcReduction="20000"/>
          </a:bodyPr>
          <a:lstStyle/>
          <a:p>
            <a:r>
              <a:rPr lang="en-US" dirty="0"/>
              <a:t>Christopher </a:t>
            </a:r>
            <a:r>
              <a:rPr lang="en-US" dirty="0" err="1"/>
              <a:t>Carlevato</a:t>
            </a:r>
            <a:r>
              <a:rPr lang="en-US" dirty="0"/>
              <a:t>, </a:t>
            </a:r>
            <a:r>
              <a:rPr lang="en-US" dirty="0" err="1"/>
              <a:t>Deratu</a:t>
            </a:r>
            <a:r>
              <a:rPr lang="en-US" dirty="0"/>
              <a:t> </a:t>
            </a:r>
            <a:r>
              <a:rPr lang="en-US" dirty="0" err="1"/>
              <a:t>Dinku</a:t>
            </a:r>
            <a:r>
              <a:rPr lang="en-US" dirty="0"/>
              <a:t>, </a:t>
            </a:r>
            <a:r>
              <a:rPr lang="en-US" dirty="0" err="1"/>
              <a:t>Ruxin</a:t>
            </a:r>
            <a:r>
              <a:rPr lang="en-US" dirty="0"/>
              <a:t> Li, Kevin Schweiss</a:t>
            </a:r>
          </a:p>
          <a:p>
            <a:r>
              <a:rPr lang="en-US" dirty="0"/>
              <a:t>Database Management 2019</a:t>
            </a:r>
          </a:p>
        </p:txBody>
      </p:sp>
      <p:sp>
        <p:nvSpPr>
          <p:cNvPr id="5" name="Rectangle 4">
            <a:extLst>
              <a:ext uri="{FF2B5EF4-FFF2-40B4-BE49-F238E27FC236}">
                <a16:creationId xmlns:a16="http://schemas.microsoft.com/office/drawing/2014/main" id="{997E6F7E-C4FB-4DC0-AEC7-FF60D8F5000E}"/>
              </a:ext>
            </a:extLst>
          </p:cNvPr>
          <p:cNvSpPr/>
          <p:nvPr/>
        </p:nvSpPr>
        <p:spPr>
          <a:xfrm>
            <a:off x="-1" y="6701742"/>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E5700933-4156-4233-A947-8E38C9ED4D4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541" b="93115" l="5310" r="94985">
                        <a14:foregroundMark x1="27139" y1="15082" x2="27139" y2="15082"/>
                        <a14:foregroundMark x1="23009" y1="20984" x2="23009" y2="20984"/>
                        <a14:foregroundMark x1="23009" y1="20984" x2="36578" y2="16066"/>
                        <a14:foregroundMark x1="7080" y1="43934" x2="5310" y2="22295"/>
                        <a14:foregroundMark x1="5310" y1="22295" x2="6195" y2="20656"/>
                        <a14:foregroundMark x1="24779" y1="8525" x2="24779" y2="8525"/>
                        <a14:foregroundMark x1="76401" y1="7541" x2="76401" y2="7541"/>
                        <a14:foregroundMark x1="91740" y1="20000" x2="91740" y2="20000"/>
                        <a14:foregroundMark x1="95280" y1="28525" x2="95280" y2="28525"/>
                        <a14:foregroundMark x1="22714" y1="7541" x2="22714" y2="7541"/>
                        <a14:foregroundMark x1="54867" y1="93115" x2="54867" y2="93115"/>
                      </a14:backgroundRemoval>
                    </a14:imgEffect>
                  </a14:imgLayer>
                </a14:imgProps>
              </a:ext>
              <a:ext uri="{28A0092B-C50C-407E-A947-70E740481C1C}">
                <a14:useLocalDpi xmlns:a14="http://schemas.microsoft.com/office/drawing/2010/main" val="0"/>
              </a:ext>
            </a:extLst>
          </a:blip>
          <a:stretch>
            <a:fillRect/>
          </a:stretch>
        </p:blipFill>
        <p:spPr>
          <a:xfrm>
            <a:off x="3286685" y="4050456"/>
            <a:ext cx="2583404" cy="2324301"/>
          </a:xfrm>
          <a:prstGeom prst="rect">
            <a:avLst/>
          </a:prstGeom>
        </p:spPr>
      </p:pic>
      <p:pic>
        <p:nvPicPr>
          <p:cNvPr id="17" name="Picture 16">
            <a:extLst>
              <a:ext uri="{FF2B5EF4-FFF2-40B4-BE49-F238E27FC236}">
                <a16:creationId xmlns:a16="http://schemas.microsoft.com/office/drawing/2014/main" id="{ECD19F8D-CB7F-4B02-A175-3BE0912A171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537" b="92683" l="3881" r="97910">
                        <a14:foregroundMark x1="8358" y1="42073" x2="8358" y2="42073"/>
                        <a14:foregroundMark x1="4179" y1="43902" x2="4179" y2="43902"/>
                        <a14:foregroundMark x1="55522" y1="92683" x2="55522" y2="92683"/>
                        <a14:foregroundMark x1="90448" y1="40549" x2="90448" y2="40549"/>
                        <a14:foregroundMark x1="97910" y1="37805" x2="97910" y2="37805"/>
                      </a14:backgroundRemoval>
                    </a14:imgEffect>
                  </a14:imgLayer>
                </a14:imgProps>
              </a:ext>
              <a:ext uri="{28A0092B-C50C-407E-A947-70E740481C1C}">
                <a14:useLocalDpi xmlns:a14="http://schemas.microsoft.com/office/drawing/2010/main" val="0"/>
              </a:ext>
            </a:extLst>
          </a:blip>
          <a:stretch>
            <a:fillRect/>
          </a:stretch>
        </p:blipFill>
        <p:spPr>
          <a:xfrm>
            <a:off x="9167146" y="3831776"/>
            <a:ext cx="2552921" cy="2499577"/>
          </a:xfrm>
          <a:prstGeom prst="rect">
            <a:avLst/>
          </a:prstGeom>
        </p:spPr>
      </p:pic>
      <p:pic>
        <p:nvPicPr>
          <p:cNvPr id="19" name="Picture 18">
            <a:extLst>
              <a:ext uri="{FF2B5EF4-FFF2-40B4-BE49-F238E27FC236}">
                <a16:creationId xmlns:a16="http://schemas.microsoft.com/office/drawing/2014/main" id="{E175AE59-C19F-400E-BBBF-A13B63639DC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416" b="96429" l="5935" r="97626">
                        <a14:foregroundMark x1="6528" y1="26948" x2="6528" y2="26948"/>
                        <a14:foregroundMark x1="93769" y1="32143" x2="93769" y2="32143"/>
                        <a14:foregroundMark x1="93769" y1="38961" x2="93769" y2="38961"/>
                        <a14:foregroundMark x1="48368" y1="90260" x2="48368" y2="90260"/>
                        <a14:foregroundMark x1="52522" y1="76948" x2="52522" y2="76948"/>
                        <a14:foregroundMark x1="55490" y1="76299" x2="55490" y2="76299"/>
                        <a14:foregroundMark x1="32047" y1="77273" x2="32047" y2="77273"/>
                        <a14:foregroundMark x1="26706" y1="45455" x2="26706" y2="45455"/>
                        <a14:foregroundMark x1="46588" y1="45779" x2="46588" y2="45779"/>
                        <a14:foregroundMark x1="65579" y1="45779" x2="65579" y2="45779"/>
                        <a14:foregroundMark x1="83086" y1="45455" x2="83086" y2="45455"/>
                        <a14:foregroundMark x1="82789" y1="43506" x2="82789" y2="43506"/>
                        <a14:foregroundMark x1="87240" y1="38961" x2="87240" y2="38961"/>
                        <a14:foregroundMark x1="70030" y1="40260" x2="70030" y2="40260"/>
                        <a14:foregroundMark x1="58160" y1="48377" x2="58160" y2="48377"/>
                        <a14:foregroundMark x1="62908" y1="47727" x2="62908" y2="47727"/>
                        <a14:foregroundMark x1="61424" y1="42857" x2="61424" y2="42857"/>
                        <a14:foregroundMark x1="43027" y1="48377" x2="43027" y2="48377"/>
                        <a14:foregroundMark x1="68249" y1="50325" x2="68249" y2="50325"/>
                        <a14:foregroundMark x1="51039" y1="96753" x2="51039" y2="96753"/>
                        <a14:foregroundMark x1="68249" y1="78896" x2="68249" y2="78896"/>
                        <a14:foregroundMark x1="97626" y1="34416" x2="97626" y2="34416"/>
                      </a14:backgroundRemoval>
                    </a14:imgEffect>
                  </a14:imgLayer>
                </a14:imgProps>
              </a:ext>
              <a:ext uri="{28A0092B-C50C-407E-A947-70E740481C1C}">
                <a14:useLocalDpi xmlns:a14="http://schemas.microsoft.com/office/drawing/2010/main" val="0"/>
              </a:ext>
            </a:extLst>
          </a:blip>
          <a:stretch>
            <a:fillRect/>
          </a:stretch>
        </p:blipFill>
        <p:spPr>
          <a:xfrm>
            <a:off x="6234536" y="3972615"/>
            <a:ext cx="2568163" cy="2347163"/>
          </a:xfrm>
          <a:prstGeom prst="rect">
            <a:avLst/>
          </a:prstGeom>
        </p:spPr>
      </p:pic>
      <p:pic>
        <p:nvPicPr>
          <p:cNvPr id="21" name="Picture 20">
            <a:extLst>
              <a:ext uri="{FF2B5EF4-FFF2-40B4-BE49-F238E27FC236}">
                <a16:creationId xmlns:a16="http://schemas.microsoft.com/office/drawing/2014/main" id="{EDB03288-7804-4AB3-94B9-317D1A073546}"/>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7616" b="90066" l="2395" r="96108">
                        <a14:foregroundMark x1="5988" y1="26821" x2="5988" y2="26821"/>
                        <a14:foregroundMark x1="25449" y1="8278" x2="25449" y2="8278"/>
                        <a14:foregroundMark x1="80838" y1="7616" x2="80838" y2="7616"/>
                        <a14:foregroundMark x1="93114" y1="24503" x2="93114" y2="24503"/>
                        <a14:foregroundMark x1="96108" y1="27483" x2="96108" y2="27483"/>
                        <a14:foregroundMark x1="50599" y1="90397" x2="50599" y2="90397"/>
                        <a14:foregroundMark x1="2395" y1="30795" x2="2395" y2="30795"/>
                      </a14:backgroundRemoval>
                    </a14:imgEffect>
                  </a14:imgLayer>
                </a14:imgProps>
              </a:ext>
              <a:ext uri="{28A0092B-C50C-407E-A947-70E740481C1C}">
                <a14:useLocalDpi xmlns:a14="http://schemas.microsoft.com/office/drawing/2010/main" val="0"/>
              </a:ext>
            </a:extLst>
          </a:blip>
          <a:stretch>
            <a:fillRect/>
          </a:stretch>
        </p:blipFill>
        <p:spPr>
          <a:xfrm>
            <a:off x="365657" y="4085081"/>
            <a:ext cx="2552920" cy="2301439"/>
          </a:xfrm>
          <a:prstGeom prst="rect">
            <a:avLst/>
          </a:prstGeom>
        </p:spPr>
      </p:pic>
      <p:sp>
        <p:nvSpPr>
          <p:cNvPr id="6" name="Rectangle 5">
            <a:extLst>
              <a:ext uri="{FF2B5EF4-FFF2-40B4-BE49-F238E27FC236}">
                <a16:creationId xmlns:a16="http://schemas.microsoft.com/office/drawing/2014/main" id="{CBCEF043-BE35-4C14-A091-C1A8561AE9C3}"/>
              </a:ext>
            </a:extLst>
          </p:cNvPr>
          <p:cNvSpPr/>
          <p:nvPr/>
        </p:nvSpPr>
        <p:spPr>
          <a:xfrm>
            <a:off x="-57147" y="-58807"/>
            <a:ext cx="12315822" cy="1238251"/>
          </a:xfrm>
          <a:prstGeom prst="rect">
            <a:avLst/>
          </a:prstGeom>
          <a:gradFill flip="none" rotWithShape="1">
            <a:gsLst>
              <a:gs pos="18000">
                <a:srgbClr val="F51B18"/>
              </a:gs>
              <a:gs pos="96000">
                <a:srgbClr val="FFD911"/>
              </a:gs>
            </a:gsLst>
            <a:lin ang="2700000" scaled="1"/>
            <a:tileRect/>
          </a:gradFill>
          <a:ln>
            <a:noFill/>
          </a:ln>
          <a:effectLst>
            <a:outerShdw dist="50800" dir="5400000" algn="ctr" rotWithShape="0">
              <a:srgbClr val="000000">
                <a:alpha val="0"/>
              </a:srgbClr>
            </a:outerShd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618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90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10</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a:xfrm>
            <a:off x="838200" y="365125"/>
            <a:ext cx="10515600" cy="1325563"/>
          </a:xfrm>
        </p:spPr>
        <p:txBody>
          <a:bodyPr/>
          <a:lstStyle/>
          <a:p>
            <a:r>
              <a:rPr lang="en-US" u="sng"/>
              <a:t>ETL – Fact Table Creation</a:t>
            </a:r>
            <a:endParaRPr lang="en-US" u="sng" dirty="0"/>
          </a:p>
        </p:txBody>
      </p:sp>
      <p:pic>
        <p:nvPicPr>
          <p:cNvPr id="2" name="Picture 1">
            <a:extLst>
              <a:ext uri="{FF2B5EF4-FFF2-40B4-BE49-F238E27FC236}">
                <a16:creationId xmlns:a16="http://schemas.microsoft.com/office/drawing/2014/main" id="{DC6F456F-E48A-4C8E-BD5E-30F65A089152}"/>
              </a:ext>
            </a:extLst>
          </p:cNvPr>
          <p:cNvPicPr>
            <a:picLocks noChangeAspect="1"/>
          </p:cNvPicPr>
          <p:nvPr/>
        </p:nvPicPr>
        <p:blipFill>
          <a:blip r:embed="rId4"/>
          <a:stretch>
            <a:fillRect/>
          </a:stretch>
        </p:blipFill>
        <p:spPr>
          <a:xfrm>
            <a:off x="504825" y="2360210"/>
            <a:ext cx="11182350" cy="2952750"/>
          </a:xfrm>
          <a:prstGeom prst="rect">
            <a:avLst/>
          </a:prstGeom>
        </p:spPr>
      </p:pic>
    </p:spTree>
    <p:extLst>
      <p:ext uri="{BB962C8B-B14F-4D97-AF65-F5344CB8AC3E}">
        <p14:creationId xmlns:p14="http://schemas.microsoft.com/office/powerpoint/2010/main" val="1591569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90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11</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SQL Tables</a:t>
            </a:r>
          </a:p>
        </p:txBody>
      </p:sp>
      <p:pic>
        <p:nvPicPr>
          <p:cNvPr id="14" name="Picture 13">
            <a:extLst>
              <a:ext uri="{FF2B5EF4-FFF2-40B4-BE49-F238E27FC236}">
                <a16:creationId xmlns:a16="http://schemas.microsoft.com/office/drawing/2014/main" id="{CC79E4E2-D3A5-4CCE-84FB-3D98572A451D}"/>
              </a:ext>
            </a:extLst>
          </p:cNvPr>
          <p:cNvPicPr>
            <a:picLocks noChangeAspect="1"/>
          </p:cNvPicPr>
          <p:nvPr/>
        </p:nvPicPr>
        <p:blipFill>
          <a:blip r:embed="rId4"/>
          <a:stretch>
            <a:fillRect/>
          </a:stretch>
        </p:blipFill>
        <p:spPr>
          <a:xfrm>
            <a:off x="547687" y="4220395"/>
            <a:ext cx="11096625" cy="1905000"/>
          </a:xfrm>
          <a:prstGeom prst="rect">
            <a:avLst/>
          </a:prstGeom>
        </p:spPr>
      </p:pic>
      <p:sp>
        <p:nvSpPr>
          <p:cNvPr id="15" name="TextBox 14">
            <a:extLst>
              <a:ext uri="{FF2B5EF4-FFF2-40B4-BE49-F238E27FC236}">
                <a16:creationId xmlns:a16="http://schemas.microsoft.com/office/drawing/2014/main" id="{CB5A501E-B4AF-4B09-9A5B-3366B3811F39}"/>
              </a:ext>
            </a:extLst>
          </p:cNvPr>
          <p:cNvSpPr txBox="1"/>
          <p:nvPr/>
        </p:nvSpPr>
        <p:spPr>
          <a:xfrm>
            <a:off x="547687" y="1492830"/>
            <a:ext cx="4110038" cy="369332"/>
          </a:xfrm>
          <a:prstGeom prst="rect">
            <a:avLst/>
          </a:prstGeom>
          <a:noFill/>
        </p:spPr>
        <p:txBody>
          <a:bodyPr wrap="square" rtlCol="0">
            <a:spAutoFit/>
          </a:bodyPr>
          <a:lstStyle/>
          <a:p>
            <a:r>
              <a:rPr lang="en-US" dirty="0"/>
              <a:t>Calendar Dimension</a:t>
            </a:r>
          </a:p>
        </p:txBody>
      </p:sp>
      <p:sp>
        <p:nvSpPr>
          <p:cNvPr id="16" name="TextBox 15">
            <a:extLst>
              <a:ext uri="{FF2B5EF4-FFF2-40B4-BE49-F238E27FC236}">
                <a16:creationId xmlns:a16="http://schemas.microsoft.com/office/drawing/2014/main" id="{8B6E4B71-7465-490D-844D-E90CBB16B1CC}"/>
              </a:ext>
            </a:extLst>
          </p:cNvPr>
          <p:cNvSpPr txBox="1"/>
          <p:nvPr/>
        </p:nvSpPr>
        <p:spPr>
          <a:xfrm>
            <a:off x="464417" y="3873962"/>
            <a:ext cx="4110038" cy="369332"/>
          </a:xfrm>
          <a:prstGeom prst="rect">
            <a:avLst/>
          </a:prstGeom>
          <a:noFill/>
        </p:spPr>
        <p:txBody>
          <a:bodyPr wrap="square" rtlCol="0">
            <a:spAutoFit/>
          </a:bodyPr>
          <a:lstStyle/>
          <a:p>
            <a:r>
              <a:rPr lang="en-US" dirty="0"/>
              <a:t>Attraction – Entity Dimension</a:t>
            </a:r>
          </a:p>
        </p:txBody>
      </p:sp>
      <p:pic>
        <p:nvPicPr>
          <p:cNvPr id="17" name="Picture 16">
            <a:extLst>
              <a:ext uri="{FF2B5EF4-FFF2-40B4-BE49-F238E27FC236}">
                <a16:creationId xmlns:a16="http://schemas.microsoft.com/office/drawing/2014/main" id="{940CF21A-A639-4F7C-9DFA-14E647191A7B}"/>
              </a:ext>
            </a:extLst>
          </p:cNvPr>
          <p:cNvPicPr>
            <a:picLocks noChangeAspect="1"/>
          </p:cNvPicPr>
          <p:nvPr/>
        </p:nvPicPr>
        <p:blipFill>
          <a:blip r:embed="rId5"/>
          <a:stretch>
            <a:fillRect/>
          </a:stretch>
        </p:blipFill>
        <p:spPr>
          <a:xfrm>
            <a:off x="547686" y="1928701"/>
            <a:ext cx="11096625" cy="1876425"/>
          </a:xfrm>
          <a:prstGeom prst="rect">
            <a:avLst/>
          </a:prstGeom>
        </p:spPr>
      </p:pic>
    </p:spTree>
    <p:extLst>
      <p:ext uri="{BB962C8B-B14F-4D97-AF65-F5344CB8AC3E}">
        <p14:creationId xmlns:p14="http://schemas.microsoft.com/office/powerpoint/2010/main" val="3625096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B787E92-C444-4D9C-8222-43175809B2B2}"/>
              </a:ext>
            </a:extLst>
          </p:cNvPr>
          <p:cNvPicPr>
            <a:picLocks noGrp="1" noChangeAspect="1"/>
          </p:cNvPicPr>
          <p:nvPr>
            <p:ph idx="1"/>
          </p:nvPr>
        </p:nvPicPr>
        <p:blipFill>
          <a:blip r:embed="rId3"/>
          <a:stretch>
            <a:fillRect/>
          </a:stretch>
        </p:blipFill>
        <p:spPr>
          <a:xfrm>
            <a:off x="4143375" y="2743779"/>
            <a:ext cx="3105150" cy="971550"/>
          </a:xfrm>
          <a:prstGeom prst="rect">
            <a:avLst/>
          </a:prstGeom>
        </p:spPr>
      </p:pic>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90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12</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SQL Tables</a:t>
            </a:r>
          </a:p>
        </p:txBody>
      </p:sp>
      <p:pic>
        <p:nvPicPr>
          <p:cNvPr id="2" name="Picture 1">
            <a:extLst>
              <a:ext uri="{FF2B5EF4-FFF2-40B4-BE49-F238E27FC236}">
                <a16:creationId xmlns:a16="http://schemas.microsoft.com/office/drawing/2014/main" id="{26D28346-1622-4CD8-9ECD-D3E077379E91}"/>
              </a:ext>
            </a:extLst>
          </p:cNvPr>
          <p:cNvPicPr>
            <a:picLocks noChangeAspect="1"/>
          </p:cNvPicPr>
          <p:nvPr/>
        </p:nvPicPr>
        <p:blipFill>
          <a:blip r:embed="rId5"/>
          <a:stretch>
            <a:fillRect/>
          </a:stretch>
        </p:blipFill>
        <p:spPr>
          <a:xfrm>
            <a:off x="237927" y="1753253"/>
            <a:ext cx="10744200" cy="990600"/>
          </a:xfrm>
          <a:prstGeom prst="rect">
            <a:avLst/>
          </a:prstGeom>
        </p:spPr>
      </p:pic>
      <p:sp>
        <p:nvSpPr>
          <p:cNvPr id="11" name="TextBox 10">
            <a:extLst>
              <a:ext uri="{FF2B5EF4-FFF2-40B4-BE49-F238E27FC236}">
                <a16:creationId xmlns:a16="http://schemas.microsoft.com/office/drawing/2014/main" id="{7D856428-CA6C-448E-AC8F-0B0C934EE979}"/>
              </a:ext>
            </a:extLst>
          </p:cNvPr>
          <p:cNvSpPr txBox="1"/>
          <p:nvPr/>
        </p:nvSpPr>
        <p:spPr>
          <a:xfrm>
            <a:off x="519112" y="1350015"/>
            <a:ext cx="4110038" cy="369332"/>
          </a:xfrm>
          <a:prstGeom prst="rect">
            <a:avLst/>
          </a:prstGeom>
          <a:noFill/>
        </p:spPr>
        <p:txBody>
          <a:bodyPr wrap="square" rtlCol="0">
            <a:spAutoFit/>
          </a:bodyPr>
          <a:lstStyle/>
          <a:p>
            <a:r>
              <a:rPr lang="en-US" dirty="0"/>
              <a:t>Park Dimension</a:t>
            </a:r>
          </a:p>
        </p:txBody>
      </p:sp>
      <p:sp>
        <p:nvSpPr>
          <p:cNvPr id="12" name="TextBox 11">
            <a:extLst>
              <a:ext uri="{FF2B5EF4-FFF2-40B4-BE49-F238E27FC236}">
                <a16:creationId xmlns:a16="http://schemas.microsoft.com/office/drawing/2014/main" id="{9E9BE2C6-C70F-4AF2-9691-8646FE4EBC0D}"/>
              </a:ext>
            </a:extLst>
          </p:cNvPr>
          <p:cNvSpPr txBox="1"/>
          <p:nvPr/>
        </p:nvSpPr>
        <p:spPr>
          <a:xfrm>
            <a:off x="434566" y="3767691"/>
            <a:ext cx="4110038" cy="369332"/>
          </a:xfrm>
          <a:prstGeom prst="rect">
            <a:avLst/>
          </a:prstGeom>
          <a:noFill/>
        </p:spPr>
        <p:txBody>
          <a:bodyPr wrap="square" rtlCol="0">
            <a:spAutoFit/>
          </a:bodyPr>
          <a:lstStyle/>
          <a:p>
            <a:r>
              <a:rPr lang="en-US" dirty="0"/>
              <a:t>Queue Time Fact Table</a:t>
            </a:r>
          </a:p>
        </p:txBody>
      </p:sp>
      <p:grpSp>
        <p:nvGrpSpPr>
          <p:cNvPr id="15" name="Group 14">
            <a:extLst>
              <a:ext uri="{FF2B5EF4-FFF2-40B4-BE49-F238E27FC236}">
                <a16:creationId xmlns:a16="http://schemas.microsoft.com/office/drawing/2014/main" id="{26A3F74A-2CD9-4459-B462-45F3FF075DD4}"/>
              </a:ext>
            </a:extLst>
          </p:cNvPr>
          <p:cNvGrpSpPr/>
          <p:nvPr/>
        </p:nvGrpSpPr>
        <p:grpSpPr>
          <a:xfrm>
            <a:off x="318062" y="4215433"/>
            <a:ext cx="10115550" cy="2057400"/>
            <a:chOff x="318062" y="4215433"/>
            <a:chExt cx="10115550" cy="2057400"/>
          </a:xfrm>
        </p:grpSpPr>
        <p:pic>
          <p:nvPicPr>
            <p:cNvPr id="13" name="Picture 12">
              <a:extLst>
                <a:ext uri="{FF2B5EF4-FFF2-40B4-BE49-F238E27FC236}">
                  <a16:creationId xmlns:a16="http://schemas.microsoft.com/office/drawing/2014/main" id="{ED55F719-C930-4490-9C5C-D67F02841F35}"/>
                </a:ext>
              </a:extLst>
            </p:cNvPr>
            <p:cNvPicPr>
              <a:picLocks noChangeAspect="1"/>
            </p:cNvPicPr>
            <p:nvPr/>
          </p:nvPicPr>
          <p:blipFill>
            <a:blip r:embed="rId6"/>
            <a:stretch>
              <a:fillRect/>
            </a:stretch>
          </p:blipFill>
          <p:spPr>
            <a:xfrm>
              <a:off x="318062" y="4215433"/>
              <a:ext cx="10115550" cy="2057400"/>
            </a:xfrm>
            <a:prstGeom prst="rect">
              <a:avLst/>
            </a:prstGeom>
          </p:spPr>
        </p:pic>
        <p:pic>
          <p:nvPicPr>
            <p:cNvPr id="14" name="Picture 13">
              <a:extLst>
                <a:ext uri="{FF2B5EF4-FFF2-40B4-BE49-F238E27FC236}">
                  <a16:creationId xmlns:a16="http://schemas.microsoft.com/office/drawing/2014/main" id="{8A9DA557-0827-40E6-819B-CF9EA11A108A}"/>
                </a:ext>
              </a:extLst>
            </p:cNvPr>
            <p:cNvPicPr>
              <a:picLocks noChangeAspect="1"/>
            </p:cNvPicPr>
            <p:nvPr/>
          </p:nvPicPr>
          <p:blipFill>
            <a:blip r:embed="rId7"/>
            <a:stretch>
              <a:fillRect/>
            </a:stretch>
          </p:blipFill>
          <p:spPr>
            <a:xfrm>
              <a:off x="318062" y="4217242"/>
              <a:ext cx="962025" cy="266700"/>
            </a:xfrm>
            <a:prstGeom prst="rect">
              <a:avLst/>
            </a:prstGeom>
          </p:spPr>
        </p:pic>
      </p:grpSp>
    </p:spTree>
    <p:extLst>
      <p:ext uri="{BB962C8B-B14F-4D97-AF65-F5344CB8AC3E}">
        <p14:creationId xmlns:p14="http://schemas.microsoft.com/office/powerpoint/2010/main" val="3047353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1337" y="6111260"/>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13</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Average Wait per Attraction</a:t>
            </a:r>
          </a:p>
        </p:txBody>
      </p:sp>
      <p:pic>
        <p:nvPicPr>
          <p:cNvPr id="4" name="Picture 3">
            <a:extLst>
              <a:ext uri="{FF2B5EF4-FFF2-40B4-BE49-F238E27FC236}">
                <a16:creationId xmlns:a16="http://schemas.microsoft.com/office/drawing/2014/main" id="{709E89DE-72A8-4BCE-B81B-33C6E1CC229F}"/>
              </a:ext>
            </a:extLst>
          </p:cNvPr>
          <p:cNvPicPr>
            <a:picLocks noChangeAspect="1"/>
          </p:cNvPicPr>
          <p:nvPr/>
        </p:nvPicPr>
        <p:blipFill>
          <a:blip r:embed="rId4"/>
          <a:stretch>
            <a:fillRect/>
          </a:stretch>
        </p:blipFill>
        <p:spPr>
          <a:xfrm>
            <a:off x="347834" y="1787044"/>
            <a:ext cx="5263986" cy="3604538"/>
          </a:xfrm>
          <a:prstGeom prst="rect">
            <a:avLst/>
          </a:prstGeom>
          <a:ln w="19050">
            <a:solidFill>
              <a:srgbClr val="F51B18"/>
            </a:solidFill>
          </a:ln>
        </p:spPr>
      </p:pic>
      <p:pic>
        <p:nvPicPr>
          <p:cNvPr id="13" name="Picture 12">
            <a:extLst>
              <a:ext uri="{FF2B5EF4-FFF2-40B4-BE49-F238E27FC236}">
                <a16:creationId xmlns:a16="http://schemas.microsoft.com/office/drawing/2014/main" id="{B77A8B4A-1EA3-460E-8704-A1575F476BAB}"/>
              </a:ext>
            </a:extLst>
          </p:cNvPr>
          <p:cNvPicPr>
            <a:picLocks noChangeAspect="1"/>
          </p:cNvPicPr>
          <p:nvPr/>
        </p:nvPicPr>
        <p:blipFill>
          <a:blip r:embed="rId5"/>
          <a:stretch>
            <a:fillRect/>
          </a:stretch>
        </p:blipFill>
        <p:spPr>
          <a:xfrm>
            <a:off x="5837447" y="1787044"/>
            <a:ext cx="6128923" cy="3620295"/>
          </a:xfrm>
          <a:prstGeom prst="rect">
            <a:avLst/>
          </a:prstGeom>
          <a:ln w="19050">
            <a:solidFill>
              <a:srgbClr val="F51B18"/>
            </a:solidFill>
          </a:ln>
        </p:spPr>
      </p:pic>
    </p:spTree>
    <p:extLst>
      <p:ext uri="{BB962C8B-B14F-4D97-AF65-F5344CB8AC3E}">
        <p14:creationId xmlns:p14="http://schemas.microsoft.com/office/powerpoint/2010/main" val="56196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500"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14</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Max Recorded Wait Time</a:t>
            </a:r>
          </a:p>
        </p:txBody>
      </p:sp>
      <p:pic>
        <p:nvPicPr>
          <p:cNvPr id="13" name="Picture 12">
            <a:extLst>
              <a:ext uri="{FF2B5EF4-FFF2-40B4-BE49-F238E27FC236}">
                <a16:creationId xmlns:a16="http://schemas.microsoft.com/office/drawing/2014/main" id="{59322B40-3DA2-4DD7-8BAF-3D960123BF6F}"/>
              </a:ext>
            </a:extLst>
          </p:cNvPr>
          <p:cNvPicPr>
            <a:picLocks noChangeAspect="1"/>
          </p:cNvPicPr>
          <p:nvPr/>
        </p:nvPicPr>
        <p:blipFill>
          <a:blip r:embed="rId4"/>
          <a:stretch>
            <a:fillRect/>
          </a:stretch>
        </p:blipFill>
        <p:spPr>
          <a:xfrm>
            <a:off x="838200" y="1825625"/>
            <a:ext cx="6635220" cy="3836551"/>
          </a:xfrm>
          <a:prstGeom prst="rect">
            <a:avLst/>
          </a:prstGeom>
        </p:spPr>
      </p:pic>
      <p:pic>
        <p:nvPicPr>
          <p:cNvPr id="14" name="Picture 13">
            <a:extLst>
              <a:ext uri="{FF2B5EF4-FFF2-40B4-BE49-F238E27FC236}">
                <a16:creationId xmlns:a16="http://schemas.microsoft.com/office/drawing/2014/main" id="{20385C44-B48A-4490-AA8A-A599616AA9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5447" y="914931"/>
            <a:ext cx="3355821" cy="5028138"/>
          </a:xfrm>
          <a:prstGeom prst="ellipse">
            <a:avLst/>
          </a:prstGeom>
          <a:ln>
            <a:noFill/>
          </a:ln>
          <a:effectLst>
            <a:softEdge rad="112500"/>
          </a:effectLst>
        </p:spPr>
      </p:pic>
    </p:spTree>
    <p:extLst>
      <p:ext uri="{BB962C8B-B14F-4D97-AF65-F5344CB8AC3E}">
        <p14:creationId xmlns:p14="http://schemas.microsoft.com/office/powerpoint/2010/main" val="3132842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500"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15</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Woes for EPCOT Attractions</a:t>
            </a:r>
          </a:p>
        </p:txBody>
      </p:sp>
      <p:pic>
        <p:nvPicPr>
          <p:cNvPr id="2" name="Picture 1">
            <a:extLst>
              <a:ext uri="{FF2B5EF4-FFF2-40B4-BE49-F238E27FC236}">
                <a16:creationId xmlns:a16="http://schemas.microsoft.com/office/drawing/2014/main" id="{870EB550-B169-485D-A132-3428B6D8C8DA}"/>
              </a:ext>
            </a:extLst>
          </p:cNvPr>
          <p:cNvPicPr>
            <a:picLocks noChangeAspect="1"/>
          </p:cNvPicPr>
          <p:nvPr/>
        </p:nvPicPr>
        <p:blipFill>
          <a:blip r:embed="rId4"/>
          <a:stretch>
            <a:fillRect/>
          </a:stretch>
        </p:blipFill>
        <p:spPr>
          <a:xfrm>
            <a:off x="531946" y="1560115"/>
            <a:ext cx="5667699" cy="3737770"/>
          </a:xfrm>
          <a:prstGeom prst="rect">
            <a:avLst/>
          </a:prstGeom>
          <a:ln w="38100">
            <a:solidFill>
              <a:srgbClr val="F51B18"/>
            </a:solidFill>
          </a:ln>
        </p:spPr>
      </p:pic>
      <p:pic>
        <p:nvPicPr>
          <p:cNvPr id="9" name="Content Placeholder 8">
            <a:extLst>
              <a:ext uri="{FF2B5EF4-FFF2-40B4-BE49-F238E27FC236}">
                <a16:creationId xmlns:a16="http://schemas.microsoft.com/office/drawing/2014/main" id="{99ACBDE0-FEB3-4B26-A914-5D2C5FAFC59A}"/>
              </a:ext>
            </a:extLst>
          </p:cNvPr>
          <p:cNvPicPr>
            <a:picLocks noGrp="1" noChangeAspect="1"/>
          </p:cNvPicPr>
          <p:nvPr>
            <p:ph idx="1"/>
          </p:nvPr>
        </p:nvPicPr>
        <p:blipFill>
          <a:blip r:embed="rId5"/>
          <a:stretch>
            <a:fillRect/>
          </a:stretch>
        </p:blipFill>
        <p:spPr>
          <a:xfrm>
            <a:off x="6694271" y="1560115"/>
            <a:ext cx="4764008" cy="3737770"/>
          </a:xfrm>
          <a:prstGeom prst="rect">
            <a:avLst/>
          </a:prstGeom>
          <a:ln w="38100">
            <a:solidFill>
              <a:srgbClr val="FFD911"/>
            </a:solidFill>
          </a:ln>
        </p:spPr>
      </p:pic>
      <p:sp>
        <p:nvSpPr>
          <p:cNvPr id="3" name="Oval 2">
            <a:extLst>
              <a:ext uri="{FF2B5EF4-FFF2-40B4-BE49-F238E27FC236}">
                <a16:creationId xmlns:a16="http://schemas.microsoft.com/office/drawing/2014/main" id="{A517710C-2000-461C-AA19-4D8544C32F4D}"/>
              </a:ext>
            </a:extLst>
          </p:cNvPr>
          <p:cNvSpPr/>
          <p:nvPr/>
        </p:nvSpPr>
        <p:spPr>
          <a:xfrm>
            <a:off x="9568207" y="2801499"/>
            <a:ext cx="122548" cy="1015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A9B5D2-E220-480F-B406-19D3FC2CC880}"/>
              </a:ext>
            </a:extLst>
          </p:cNvPr>
          <p:cNvSpPr txBox="1"/>
          <p:nvPr/>
        </p:nvSpPr>
        <p:spPr>
          <a:xfrm>
            <a:off x="9568207" y="2412841"/>
            <a:ext cx="1998483" cy="461665"/>
          </a:xfrm>
          <a:prstGeom prst="rect">
            <a:avLst/>
          </a:prstGeom>
          <a:noFill/>
        </p:spPr>
        <p:txBody>
          <a:bodyPr wrap="square" rtlCol="0">
            <a:spAutoFit/>
          </a:bodyPr>
          <a:lstStyle/>
          <a:p>
            <a:r>
              <a:rPr lang="en-US" sz="1200" dirty="0" err="1"/>
              <a:t>Soarin</a:t>
            </a:r>
            <a:r>
              <a:rPr lang="en-US" sz="1200" dirty="0"/>
              <a:t>’ Around the World</a:t>
            </a:r>
          </a:p>
          <a:p>
            <a:r>
              <a:rPr lang="en-US" sz="1200" dirty="0"/>
              <a:t>June 2016</a:t>
            </a:r>
          </a:p>
        </p:txBody>
      </p:sp>
    </p:spTree>
    <p:extLst>
      <p:ext uri="{BB962C8B-B14F-4D97-AF65-F5344CB8AC3E}">
        <p14:creationId xmlns:p14="http://schemas.microsoft.com/office/powerpoint/2010/main" val="3016694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9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16</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Attendance Trends and Wait Time Records</a:t>
            </a:r>
          </a:p>
        </p:txBody>
      </p:sp>
      <p:pic>
        <p:nvPicPr>
          <p:cNvPr id="2" name="Picture 1">
            <a:extLst>
              <a:ext uri="{FF2B5EF4-FFF2-40B4-BE49-F238E27FC236}">
                <a16:creationId xmlns:a16="http://schemas.microsoft.com/office/drawing/2014/main" id="{8E9974A1-1777-4EB7-879B-BF3346FD7A86}"/>
              </a:ext>
            </a:extLst>
          </p:cNvPr>
          <p:cNvPicPr>
            <a:picLocks noChangeAspect="1"/>
          </p:cNvPicPr>
          <p:nvPr/>
        </p:nvPicPr>
        <p:blipFill>
          <a:blip r:embed="rId4"/>
          <a:stretch>
            <a:fillRect/>
          </a:stretch>
        </p:blipFill>
        <p:spPr>
          <a:xfrm>
            <a:off x="225992" y="1757227"/>
            <a:ext cx="4991458" cy="3358502"/>
          </a:xfrm>
          <a:prstGeom prst="rect">
            <a:avLst/>
          </a:prstGeom>
        </p:spPr>
      </p:pic>
      <p:pic>
        <p:nvPicPr>
          <p:cNvPr id="9" name="Content Placeholder 8">
            <a:extLst>
              <a:ext uri="{FF2B5EF4-FFF2-40B4-BE49-F238E27FC236}">
                <a16:creationId xmlns:a16="http://schemas.microsoft.com/office/drawing/2014/main" id="{438545AE-D9D3-45C8-9088-3206FDBF8A04}"/>
              </a:ext>
            </a:extLst>
          </p:cNvPr>
          <p:cNvPicPr>
            <a:picLocks noGrp="1" noChangeAspect="1"/>
          </p:cNvPicPr>
          <p:nvPr>
            <p:ph idx="1"/>
          </p:nvPr>
        </p:nvPicPr>
        <p:blipFill>
          <a:blip r:embed="rId5"/>
          <a:stretch>
            <a:fillRect/>
          </a:stretch>
        </p:blipFill>
        <p:spPr>
          <a:xfrm>
            <a:off x="5456546" y="3055992"/>
            <a:ext cx="6509462" cy="2418561"/>
          </a:xfrm>
          <a:prstGeom prst="rect">
            <a:avLst/>
          </a:prstGeom>
        </p:spPr>
      </p:pic>
    </p:spTree>
    <p:extLst>
      <p:ext uri="{BB962C8B-B14F-4D97-AF65-F5344CB8AC3E}">
        <p14:creationId xmlns:p14="http://schemas.microsoft.com/office/powerpoint/2010/main" val="3590704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C0223-3A87-4F4D-9164-3FE8D121D00F}"/>
              </a:ext>
            </a:extLst>
          </p:cNvPr>
          <p:cNvSpPr>
            <a:spLocks noGrp="1"/>
          </p:cNvSpPr>
          <p:nvPr>
            <p:ph idx="1"/>
          </p:nvPr>
        </p:nvSpPr>
        <p:spPr/>
        <p:txBody>
          <a:bodyPr>
            <a:normAutofit/>
          </a:bodyPr>
          <a:lstStyle/>
          <a:p>
            <a:pPr>
              <a:lnSpc>
                <a:spcPct val="100000"/>
              </a:lnSpc>
            </a:pPr>
            <a:r>
              <a:rPr lang="en-US" dirty="0"/>
              <a:t>Travel Companies</a:t>
            </a:r>
          </a:p>
          <a:p>
            <a:pPr lvl="1">
              <a:lnSpc>
                <a:spcPct val="100000"/>
              </a:lnSpc>
            </a:pPr>
            <a:r>
              <a:rPr lang="en-US" dirty="0"/>
              <a:t>Optimize Disney vacation experience</a:t>
            </a:r>
          </a:p>
          <a:p>
            <a:pPr lvl="1">
              <a:lnSpc>
                <a:spcPct val="100000"/>
              </a:lnSpc>
            </a:pPr>
            <a:r>
              <a:rPr lang="en-US" dirty="0"/>
              <a:t>Dates and seasons to avoid</a:t>
            </a:r>
          </a:p>
          <a:p>
            <a:pPr>
              <a:lnSpc>
                <a:spcPct val="100000"/>
              </a:lnSpc>
            </a:pPr>
            <a:r>
              <a:rPr lang="en-US" dirty="0"/>
              <a:t>Economic Trends</a:t>
            </a:r>
          </a:p>
          <a:p>
            <a:pPr lvl="1">
              <a:lnSpc>
                <a:spcPct val="100000"/>
              </a:lnSpc>
            </a:pPr>
            <a:r>
              <a:rPr lang="en-US" dirty="0"/>
              <a:t>Annual cycles</a:t>
            </a:r>
          </a:p>
          <a:p>
            <a:pPr lvl="1">
              <a:lnSpc>
                <a:spcPct val="100000"/>
              </a:lnSpc>
            </a:pPr>
            <a:r>
              <a:rPr lang="en-US" dirty="0"/>
              <a:t>Economic ebbs and flows </a:t>
            </a:r>
          </a:p>
        </p:txBody>
      </p:sp>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500"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17</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Benefits of this Research</a:t>
            </a:r>
          </a:p>
        </p:txBody>
      </p:sp>
      <p:pic>
        <p:nvPicPr>
          <p:cNvPr id="11" name="Picture 10">
            <a:extLst>
              <a:ext uri="{FF2B5EF4-FFF2-40B4-BE49-F238E27FC236}">
                <a16:creationId xmlns:a16="http://schemas.microsoft.com/office/drawing/2014/main" id="{C5A241A1-08C9-41B3-87C4-C0825B256B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8248" y="2945612"/>
            <a:ext cx="5537016" cy="2811766"/>
          </a:xfrm>
          <a:prstGeom prst="rect">
            <a:avLst/>
          </a:prstGeom>
        </p:spPr>
      </p:pic>
    </p:spTree>
    <p:extLst>
      <p:ext uri="{BB962C8B-B14F-4D97-AF65-F5344CB8AC3E}">
        <p14:creationId xmlns:p14="http://schemas.microsoft.com/office/powerpoint/2010/main" val="2245852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C0223-3A87-4F4D-9164-3FE8D121D00F}"/>
              </a:ext>
            </a:extLst>
          </p:cNvPr>
          <p:cNvSpPr>
            <a:spLocks noGrp="1"/>
          </p:cNvSpPr>
          <p:nvPr>
            <p:ph idx="1"/>
          </p:nvPr>
        </p:nvSpPr>
        <p:spPr/>
        <p:txBody>
          <a:bodyPr/>
          <a:lstStyle/>
          <a:p>
            <a:pPr>
              <a:lnSpc>
                <a:spcPct val="150000"/>
              </a:lnSpc>
            </a:pPr>
            <a:r>
              <a:rPr lang="en-US" dirty="0"/>
              <a:t>Disney’s Analysis </a:t>
            </a:r>
          </a:p>
          <a:p>
            <a:pPr lvl="1">
              <a:lnSpc>
                <a:spcPct val="150000"/>
              </a:lnSpc>
            </a:pPr>
            <a:r>
              <a:rPr lang="en-US" dirty="0"/>
              <a:t>Price increases justified (business perspective) </a:t>
            </a:r>
          </a:p>
          <a:p>
            <a:pPr lvl="2">
              <a:lnSpc>
                <a:spcPct val="150000"/>
              </a:lnSpc>
            </a:pPr>
            <a:r>
              <a:rPr lang="en-US" dirty="0"/>
              <a:t>People willing to pay and wait for rides</a:t>
            </a:r>
          </a:p>
          <a:p>
            <a:pPr lvl="1">
              <a:lnSpc>
                <a:spcPct val="150000"/>
              </a:lnSpc>
            </a:pPr>
            <a:r>
              <a:rPr lang="en-US" dirty="0"/>
              <a:t>Where to focus finances</a:t>
            </a:r>
          </a:p>
          <a:p>
            <a:pPr lvl="2">
              <a:lnSpc>
                <a:spcPct val="150000"/>
              </a:lnSpc>
            </a:pPr>
            <a:r>
              <a:rPr lang="en-US" dirty="0"/>
              <a:t>Future changes to rides and other park features</a:t>
            </a:r>
          </a:p>
          <a:p>
            <a:pPr lvl="2">
              <a:lnSpc>
                <a:spcPct val="150000"/>
              </a:lnSpc>
            </a:pPr>
            <a:r>
              <a:rPr lang="en-US" dirty="0"/>
              <a:t>Mindful of relevance not sentimentality </a:t>
            </a:r>
          </a:p>
        </p:txBody>
      </p:sp>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500"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18</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Benefits of this Research</a:t>
            </a:r>
          </a:p>
        </p:txBody>
      </p:sp>
      <p:sp>
        <p:nvSpPr>
          <p:cNvPr id="4" name="TextBox 3">
            <a:extLst>
              <a:ext uri="{FF2B5EF4-FFF2-40B4-BE49-F238E27FC236}">
                <a16:creationId xmlns:a16="http://schemas.microsoft.com/office/drawing/2014/main" id="{F461C233-74E9-4282-ADF0-2CDFC50367CC}"/>
              </a:ext>
            </a:extLst>
          </p:cNvPr>
          <p:cNvSpPr txBox="1"/>
          <p:nvPr/>
        </p:nvSpPr>
        <p:spPr>
          <a:xfrm>
            <a:off x="7752471" y="681037"/>
            <a:ext cx="3753853" cy="1157764"/>
          </a:xfrm>
          <a:prstGeom prst="roundRect">
            <a:avLst/>
          </a:prstGeom>
          <a:solidFill>
            <a:srgbClr val="1A0D4B"/>
          </a:solidFill>
        </p:spPr>
        <p:txBody>
          <a:bodyPr wrap="square" rtlCol="0">
            <a:spAutoFit/>
          </a:bodyPr>
          <a:lstStyle/>
          <a:p>
            <a:pPr algn="ctr"/>
            <a:r>
              <a:rPr lang="en-US" sz="2200" b="1" dirty="0">
                <a:solidFill>
                  <a:schemeClr val="bg1"/>
                </a:solidFill>
              </a:rPr>
              <a:t>“It can’t just be special – it has to be spectacular” </a:t>
            </a:r>
          </a:p>
          <a:p>
            <a:pPr algn="ctr"/>
            <a:r>
              <a:rPr lang="en-US" b="1" dirty="0">
                <a:solidFill>
                  <a:schemeClr val="bg1"/>
                </a:solidFill>
              </a:rPr>
              <a:t>Bob Chapek</a:t>
            </a:r>
          </a:p>
        </p:txBody>
      </p:sp>
      <p:pic>
        <p:nvPicPr>
          <p:cNvPr id="12" name="Picture 11">
            <a:extLst>
              <a:ext uri="{FF2B5EF4-FFF2-40B4-BE49-F238E27FC236}">
                <a16:creationId xmlns:a16="http://schemas.microsoft.com/office/drawing/2014/main" id="{881752AE-B9E9-4080-B289-BD1D6DEC0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137" y="1757227"/>
            <a:ext cx="3358839" cy="5034325"/>
          </a:xfrm>
          <a:prstGeom prst="ellipse">
            <a:avLst/>
          </a:prstGeom>
          <a:ln>
            <a:noFill/>
          </a:ln>
          <a:effectLst>
            <a:softEdge rad="112500"/>
          </a:effectLst>
        </p:spPr>
      </p:pic>
    </p:spTree>
    <p:extLst>
      <p:ext uri="{BB962C8B-B14F-4D97-AF65-F5344CB8AC3E}">
        <p14:creationId xmlns:p14="http://schemas.microsoft.com/office/powerpoint/2010/main" val="597270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C0223-3A87-4F4D-9164-3FE8D121D00F}"/>
              </a:ext>
            </a:extLst>
          </p:cNvPr>
          <p:cNvSpPr>
            <a:spLocks noGrp="1"/>
          </p:cNvSpPr>
          <p:nvPr>
            <p:ph idx="1"/>
          </p:nvPr>
        </p:nvSpPr>
        <p:spPr/>
        <p:txBody>
          <a:bodyPr/>
          <a:lstStyle/>
          <a:p>
            <a:pPr>
              <a:lnSpc>
                <a:spcPct val="100000"/>
              </a:lnSpc>
            </a:pPr>
            <a:r>
              <a:rPr lang="en-US" dirty="0"/>
              <a:t>Avoid Disney World during:</a:t>
            </a:r>
          </a:p>
          <a:p>
            <a:pPr lvl="1">
              <a:lnSpc>
                <a:spcPct val="100000"/>
              </a:lnSpc>
            </a:pPr>
            <a:r>
              <a:rPr lang="en-US" dirty="0"/>
              <a:t>School holidays and Peak Christmas time</a:t>
            </a:r>
          </a:p>
          <a:p>
            <a:pPr>
              <a:lnSpc>
                <a:spcPct val="100000"/>
              </a:lnSpc>
            </a:pPr>
            <a:endParaRPr lang="en-US" dirty="0"/>
          </a:p>
          <a:p>
            <a:pPr>
              <a:lnSpc>
                <a:spcPct val="100000"/>
              </a:lnSpc>
            </a:pPr>
            <a:r>
              <a:rPr lang="en-US" dirty="0"/>
              <a:t>Change or close:</a:t>
            </a:r>
          </a:p>
          <a:p>
            <a:pPr lvl="1">
              <a:lnSpc>
                <a:spcPct val="100000"/>
              </a:lnSpc>
            </a:pPr>
            <a:r>
              <a:rPr lang="en-US" dirty="0"/>
              <a:t>EPCOT’s Spaceship Earth and </a:t>
            </a:r>
            <a:r>
              <a:rPr lang="en-US" dirty="0" err="1"/>
              <a:t>Soarin</a:t>
            </a:r>
            <a:r>
              <a:rPr lang="en-US" dirty="0"/>
              <a:t>’</a:t>
            </a:r>
          </a:p>
          <a:p>
            <a:pPr>
              <a:lnSpc>
                <a:spcPct val="100000"/>
              </a:lnSpc>
            </a:pPr>
            <a:endParaRPr lang="en-US" dirty="0"/>
          </a:p>
          <a:p>
            <a:pPr>
              <a:lnSpc>
                <a:spcPct val="100000"/>
              </a:lnSpc>
            </a:pPr>
            <a:r>
              <a:rPr lang="en-US" dirty="0"/>
              <a:t>Continue to invest in the Parks</a:t>
            </a:r>
          </a:p>
          <a:p>
            <a:pPr lvl="1">
              <a:lnSpc>
                <a:spcPct val="100000"/>
              </a:lnSpc>
            </a:pPr>
            <a:r>
              <a:rPr lang="en-US" dirty="0"/>
              <a:t>$24 Billion from 2018 - 2023</a:t>
            </a:r>
          </a:p>
          <a:p>
            <a:pPr marL="0" indent="0">
              <a:lnSpc>
                <a:spcPct val="100000"/>
              </a:lnSpc>
              <a:buNone/>
            </a:pPr>
            <a:endParaRPr lang="en-US" dirty="0"/>
          </a:p>
        </p:txBody>
      </p:sp>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500"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19</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Our Suggestions</a:t>
            </a:r>
          </a:p>
        </p:txBody>
      </p:sp>
      <p:pic>
        <p:nvPicPr>
          <p:cNvPr id="4" name="Picture 3">
            <a:extLst>
              <a:ext uri="{FF2B5EF4-FFF2-40B4-BE49-F238E27FC236}">
                <a16:creationId xmlns:a16="http://schemas.microsoft.com/office/drawing/2014/main" id="{B4644582-E335-4ED4-B4D7-6F671ECD357E}"/>
              </a:ext>
            </a:extLst>
          </p:cNvPr>
          <p:cNvPicPr>
            <a:picLocks noChangeAspect="1"/>
          </p:cNvPicPr>
          <p:nvPr/>
        </p:nvPicPr>
        <p:blipFill>
          <a:blip r:embed="rId4"/>
          <a:stretch>
            <a:fillRect/>
          </a:stretch>
        </p:blipFill>
        <p:spPr>
          <a:xfrm>
            <a:off x="6349424" y="2702927"/>
            <a:ext cx="5425175" cy="3097076"/>
          </a:xfrm>
          <a:prstGeom prst="rect">
            <a:avLst/>
          </a:prstGeom>
        </p:spPr>
      </p:pic>
    </p:spTree>
    <p:extLst>
      <p:ext uri="{BB962C8B-B14F-4D97-AF65-F5344CB8AC3E}">
        <p14:creationId xmlns:p14="http://schemas.microsoft.com/office/powerpoint/2010/main" val="7569182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ABCDF-2359-4ADF-8072-230E29B1BBB7}"/>
              </a:ext>
            </a:extLst>
          </p:cNvPr>
          <p:cNvSpPr>
            <a:spLocks noGrp="1"/>
          </p:cNvSpPr>
          <p:nvPr>
            <p:ph type="title"/>
          </p:nvPr>
        </p:nvSpPr>
        <p:spPr>
          <a:xfrm>
            <a:off x="857293" y="368417"/>
            <a:ext cx="10515600" cy="1325563"/>
          </a:xfrm>
        </p:spPr>
        <p:txBody>
          <a:bodyPr/>
          <a:lstStyle/>
          <a:p>
            <a:r>
              <a:rPr lang="en-US" u="sng" dirty="0"/>
              <a:t>Agenda</a:t>
            </a:r>
          </a:p>
        </p:txBody>
      </p:sp>
      <p:pic>
        <p:nvPicPr>
          <p:cNvPr id="10" name="Content Placeholder 9">
            <a:extLst>
              <a:ext uri="{FF2B5EF4-FFF2-40B4-BE49-F238E27FC236}">
                <a16:creationId xmlns:a16="http://schemas.microsoft.com/office/drawing/2014/main" id="{EC3CB606-4BC6-4F5A-B8F3-4D741CC668F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19075" y="6125395"/>
            <a:ext cx="685033" cy="564772"/>
          </a:xfrm>
        </p:spPr>
      </p:pic>
      <p:sp>
        <p:nvSpPr>
          <p:cNvPr id="4" name="L-Shape 3">
            <a:extLst>
              <a:ext uri="{FF2B5EF4-FFF2-40B4-BE49-F238E27FC236}">
                <a16:creationId xmlns:a16="http://schemas.microsoft.com/office/drawing/2014/main" id="{47625F56-BE81-4EAA-BA63-95C917A64B9E}"/>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C22D5D4-F835-43A1-8C49-F1551A1E65E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4438670-B3D5-4E7B-BDE7-05344B1473DA}"/>
              </a:ext>
            </a:extLst>
          </p:cNvPr>
          <p:cNvSpPr>
            <a:spLocks noGrp="1"/>
          </p:cNvSpPr>
          <p:nvPr>
            <p:ph type="sldNum" sz="quarter" idx="12"/>
          </p:nvPr>
        </p:nvSpPr>
        <p:spPr>
          <a:xfrm>
            <a:off x="9062012" y="6287162"/>
            <a:ext cx="2743200" cy="365125"/>
          </a:xfrm>
        </p:spPr>
        <p:txBody>
          <a:bodyPr/>
          <a:lstStyle/>
          <a:p>
            <a:fld id="{201607D7-63FF-4DFD-BD5F-3E577629D14E}" type="slidenum">
              <a:rPr lang="en-US" sz="1400" b="1" smtClean="0">
                <a:solidFill>
                  <a:schemeClr val="bg1"/>
                </a:solidFill>
              </a:rPr>
              <a:t>2</a:t>
            </a:fld>
            <a:endParaRPr lang="en-US" sz="1400" b="1" dirty="0">
              <a:solidFill>
                <a:schemeClr val="bg1"/>
              </a:solidFill>
            </a:endParaRPr>
          </a:p>
        </p:txBody>
      </p:sp>
      <p:sp>
        <p:nvSpPr>
          <p:cNvPr id="8" name="Arrow: Pentagon 7">
            <a:extLst>
              <a:ext uri="{FF2B5EF4-FFF2-40B4-BE49-F238E27FC236}">
                <a16:creationId xmlns:a16="http://schemas.microsoft.com/office/drawing/2014/main" id="{72E4A7C2-909C-4BC4-9674-62F3535A388D}"/>
              </a:ext>
            </a:extLst>
          </p:cNvPr>
          <p:cNvSpPr/>
          <p:nvPr/>
        </p:nvSpPr>
        <p:spPr>
          <a:xfrm>
            <a:off x="861138" y="1828802"/>
            <a:ext cx="3551064" cy="470517"/>
          </a:xfrm>
          <a:prstGeom prst="homePlate">
            <a:avLst/>
          </a:prstGeom>
          <a:solidFill>
            <a:srgbClr val="F5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a:gradFill>
                    <a:gsLst>
                      <a:gs pos="0">
                        <a:schemeClr val="accent1">
                          <a:lumMod val="5000"/>
                          <a:lumOff val="95000"/>
                        </a:schemeClr>
                      </a:gs>
                      <a:gs pos="100000">
                        <a:schemeClr val="bg1"/>
                      </a:gs>
                    </a:gsLst>
                    <a:lin ang="5400000" scaled="1"/>
                  </a:gradFill>
                </a:ln>
                <a:solidFill>
                  <a:schemeClr val="bg1"/>
                </a:solidFill>
                <a:effectLst>
                  <a:outerShdw blurRad="50800" dist="38100" dir="5400000" algn="t" rotWithShape="0">
                    <a:prstClr val="black">
                      <a:alpha val="40000"/>
                    </a:prstClr>
                  </a:outerShdw>
                </a:effectLst>
              </a:rPr>
              <a:t>1. Business Background</a:t>
            </a:r>
          </a:p>
        </p:txBody>
      </p:sp>
      <p:sp>
        <p:nvSpPr>
          <p:cNvPr id="11" name="Arrow: Pentagon 10">
            <a:extLst>
              <a:ext uri="{FF2B5EF4-FFF2-40B4-BE49-F238E27FC236}">
                <a16:creationId xmlns:a16="http://schemas.microsoft.com/office/drawing/2014/main" id="{1014FB81-35AD-459A-B753-0C5893AFA407}"/>
              </a:ext>
            </a:extLst>
          </p:cNvPr>
          <p:cNvSpPr/>
          <p:nvPr/>
        </p:nvSpPr>
        <p:spPr>
          <a:xfrm>
            <a:off x="861136" y="2600261"/>
            <a:ext cx="4287913" cy="470517"/>
          </a:xfrm>
          <a:prstGeom prst="homePlate">
            <a:avLst/>
          </a:prstGeom>
          <a:solidFill>
            <a:srgbClr val="FFD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a:gradFill>
                    <a:gsLst>
                      <a:gs pos="0">
                        <a:schemeClr val="accent1">
                          <a:lumMod val="5000"/>
                          <a:lumOff val="95000"/>
                        </a:schemeClr>
                      </a:gs>
                      <a:gs pos="100000">
                        <a:schemeClr val="bg1"/>
                      </a:gs>
                    </a:gsLst>
                    <a:lin ang="5400000" scaled="1"/>
                  </a:gradFill>
                </a:ln>
                <a:gradFill>
                  <a:gsLst>
                    <a:gs pos="0">
                      <a:schemeClr val="accent1">
                        <a:lumMod val="5000"/>
                        <a:lumOff val="95000"/>
                      </a:schemeClr>
                    </a:gs>
                    <a:gs pos="100000">
                      <a:schemeClr val="bg1"/>
                    </a:gs>
                  </a:gsLst>
                  <a:lin ang="5400000" scaled="1"/>
                </a:gradFill>
                <a:effectLst>
                  <a:outerShdw blurRad="50800" dist="38100" dir="5400000" algn="t" rotWithShape="0">
                    <a:prstClr val="black">
                      <a:alpha val="40000"/>
                    </a:prstClr>
                  </a:outerShdw>
                </a:effectLst>
              </a:rPr>
              <a:t>2. Dimensional Model</a:t>
            </a:r>
          </a:p>
        </p:txBody>
      </p:sp>
      <p:sp>
        <p:nvSpPr>
          <p:cNvPr id="12" name="Arrow: Pentagon 11">
            <a:extLst>
              <a:ext uri="{FF2B5EF4-FFF2-40B4-BE49-F238E27FC236}">
                <a16:creationId xmlns:a16="http://schemas.microsoft.com/office/drawing/2014/main" id="{82C400F7-9B3D-4075-8FD3-7637CD3495E8}"/>
              </a:ext>
            </a:extLst>
          </p:cNvPr>
          <p:cNvSpPr/>
          <p:nvPr/>
        </p:nvSpPr>
        <p:spPr>
          <a:xfrm>
            <a:off x="861136" y="3371720"/>
            <a:ext cx="5078025" cy="470517"/>
          </a:xfrm>
          <a:prstGeom prst="homePlate">
            <a:avLst/>
          </a:prstGeom>
          <a:solidFill>
            <a:srgbClr val="F5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a:gradFill>
                    <a:gsLst>
                      <a:gs pos="0">
                        <a:schemeClr val="accent1">
                          <a:lumMod val="5000"/>
                          <a:lumOff val="95000"/>
                        </a:schemeClr>
                      </a:gs>
                      <a:gs pos="100000">
                        <a:schemeClr val="bg1"/>
                      </a:gs>
                    </a:gsLst>
                    <a:lin ang="5400000" scaled="1"/>
                  </a:gradFill>
                </a:ln>
                <a:pattFill prst="diagBrick">
                  <a:fgClr>
                    <a:schemeClr val="lt1"/>
                  </a:fgClr>
                  <a:bgClr>
                    <a:schemeClr val="bg1"/>
                  </a:bgClr>
                </a:pattFill>
                <a:effectLst>
                  <a:outerShdw blurRad="50800" dist="38100" dir="5400000" algn="t" rotWithShape="0">
                    <a:prstClr val="black">
                      <a:alpha val="40000"/>
                    </a:prstClr>
                  </a:outerShdw>
                </a:effectLst>
              </a:rPr>
              <a:t>3. ETL Process and SQL Output</a:t>
            </a:r>
          </a:p>
        </p:txBody>
      </p:sp>
      <p:sp>
        <p:nvSpPr>
          <p:cNvPr id="13" name="Arrow: Pentagon 12">
            <a:extLst>
              <a:ext uri="{FF2B5EF4-FFF2-40B4-BE49-F238E27FC236}">
                <a16:creationId xmlns:a16="http://schemas.microsoft.com/office/drawing/2014/main" id="{A1324473-E4DD-4EBF-935A-F64E6735A1DD}"/>
              </a:ext>
            </a:extLst>
          </p:cNvPr>
          <p:cNvSpPr/>
          <p:nvPr/>
        </p:nvSpPr>
        <p:spPr>
          <a:xfrm>
            <a:off x="861135" y="4143179"/>
            <a:ext cx="5832628" cy="470517"/>
          </a:xfrm>
          <a:prstGeom prst="homePlate">
            <a:avLst/>
          </a:prstGeom>
          <a:solidFill>
            <a:srgbClr val="FFD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a:gradFill>
                    <a:gsLst>
                      <a:gs pos="0">
                        <a:schemeClr val="accent1">
                          <a:lumMod val="5000"/>
                          <a:lumOff val="95000"/>
                        </a:schemeClr>
                      </a:gs>
                      <a:gs pos="100000">
                        <a:schemeClr val="bg1"/>
                      </a:gs>
                    </a:gsLst>
                    <a:lin ang="5400000" scaled="1"/>
                  </a:gradFill>
                </a:ln>
                <a:effectLst>
                  <a:outerShdw blurRad="50800" dist="38100" dir="5400000" algn="t" rotWithShape="0">
                    <a:prstClr val="black">
                      <a:alpha val="40000"/>
                    </a:prstClr>
                  </a:outerShdw>
                </a:effectLst>
              </a:rPr>
              <a:t>4. Data Analysis </a:t>
            </a:r>
          </a:p>
        </p:txBody>
      </p:sp>
      <p:sp>
        <p:nvSpPr>
          <p:cNvPr id="14" name="Arrow: Pentagon 13">
            <a:extLst>
              <a:ext uri="{FF2B5EF4-FFF2-40B4-BE49-F238E27FC236}">
                <a16:creationId xmlns:a16="http://schemas.microsoft.com/office/drawing/2014/main" id="{DD06979F-BABC-4078-936E-18E76FB4B184}"/>
              </a:ext>
            </a:extLst>
          </p:cNvPr>
          <p:cNvSpPr/>
          <p:nvPr/>
        </p:nvSpPr>
        <p:spPr>
          <a:xfrm>
            <a:off x="861134" y="4910156"/>
            <a:ext cx="6560598" cy="470517"/>
          </a:xfrm>
          <a:prstGeom prst="homePlate">
            <a:avLst/>
          </a:prstGeom>
          <a:solidFill>
            <a:srgbClr val="F51B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n>
                  <a:gradFill>
                    <a:gsLst>
                      <a:gs pos="0">
                        <a:schemeClr val="accent1">
                          <a:lumMod val="5000"/>
                          <a:lumOff val="95000"/>
                        </a:schemeClr>
                      </a:gs>
                      <a:gs pos="100000">
                        <a:schemeClr val="bg1"/>
                      </a:gs>
                    </a:gsLst>
                    <a:lin ang="5400000" scaled="1"/>
                  </a:gradFill>
                </a:ln>
                <a:effectLst>
                  <a:outerShdw blurRad="50800" dist="38100" dir="5400000" algn="t" rotWithShape="0">
                    <a:prstClr val="black">
                      <a:alpha val="40000"/>
                    </a:prstClr>
                  </a:outerShdw>
                </a:effectLst>
              </a:rPr>
              <a:t>5. Conclusion and Experience</a:t>
            </a:r>
          </a:p>
        </p:txBody>
      </p:sp>
      <p:pic>
        <p:nvPicPr>
          <p:cNvPr id="18" name="Picture 17">
            <a:extLst>
              <a:ext uri="{FF2B5EF4-FFF2-40B4-BE49-F238E27FC236}">
                <a16:creationId xmlns:a16="http://schemas.microsoft.com/office/drawing/2014/main" id="{68672099-11CF-4B2D-B0E5-AA57089397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800" y="712602"/>
            <a:ext cx="3657600" cy="5187696"/>
          </a:xfrm>
          <a:prstGeom prst="ellipse">
            <a:avLst/>
          </a:prstGeom>
          <a:ln>
            <a:noFill/>
          </a:ln>
          <a:effectLst>
            <a:softEdge rad="112500"/>
          </a:effectLst>
        </p:spPr>
      </p:pic>
    </p:spTree>
    <p:extLst>
      <p:ext uri="{BB962C8B-B14F-4D97-AF65-F5344CB8AC3E}">
        <p14:creationId xmlns:p14="http://schemas.microsoft.com/office/powerpoint/2010/main" val="2655444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A67ACF7-F7E3-4823-8E93-2FF256A63A99}"/>
              </a:ext>
            </a:extLst>
          </p:cNvPr>
          <p:cNvPicPr>
            <a:picLocks noChangeAspect="1"/>
          </p:cNvPicPr>
          <p:nvPr/>
        </p:nvPicPr>
        <p:blipFill rotWithShape="1">
          <a:blip r:embed="rId3"/>
          <a:srcRect l="20652" r="8341" b="-2"/>
          <a:stretch/>
        </p:blipFill>
        <p:spPr>
          <a:xfrm>
            <a:off x="7967351" y="-1"/>
            <a:ext cx="4224651" cy="3346705"/>
          </a:xfrm>
          <a:custGeom>
            <a:avLst/>
            <a:gdLst>
              <a:gd name="connsiteX0" fmla="*/ 1549963 w 4224651"/>
              <a:gd name="connsiteY0" fmla="*/ 0 h 3346705"/>
              <a:gd name="connsiteX1" fmla="*/ 1555540 w 4224651"/>
              <a:gd name="connsiteY1" fmla="*/ 0 h 3346705"/>
              <a:gd name="connsiteX2" fmla="*/ 2621768 w 4224651"/>
              <a:gd name="connsiteY2" fmla="*/ 0 h 3346705"/>
              <a:gd name="connsiteX3" fmla="*/ 4224651 w 4224651"/>
              <a:gd name="connsiteY3" fmla="*/ 0 h 3346705"/>
              <a:gd name="connsiteX4" fmla="*/ 4224651 w 4224651"/>
              <a:gd name="connsiteY4" fmla="*/ 3346705 h 3346705"/>
              <a:gd name="connsiteX5" fmla="*/ 0 w 422465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651" h="3346705">
                <a:moveTo>
                  <a:pt x="1549963" y="0"/>
                </a:moveTo>
                <a:lnTo>
                  <a:pt x="1555540" y="0"/>
                </a:lnTo>
                <a:lnTo>
                  <a:pt x="2621768" y="0"/>
                </a:lnTo>
                <a:lnTo>
                  <a:pt x="4224651" y="0"/>
                </a:lnTo>
                <a:lnTo>
                  <a:pt x="4224651" y="3346705"/>
                </a:lnTo>
                <a:lnTo>
                  <a:pt x="0" y="3346705"/>
                </a:lnTo>
                <a:close/>
              </a:path>
            </a:pathLst>
          </a:custGeom>
        </p:spPr>
      </p:pic>
      <p:pic>
        <p:nvPicPr>
          <p:cNvPr id="16" name="Picture 15">
            <a:extLst>
              <a:ext uri="{FF2B5EF4-FFF2-40B4-BE49-F238E27FC236}">
                <a16:creationId xmlns:a16="http://schemas.microsoft.com/office/drawing/2014/main" id="{C5EF9A4F-114F-491B-80B2-DC978828005E}"/>
              </a:ext>
            </a:extLst>
          </p:cNvPr>
          <p:cNvPicPr>
            <a:picLocks noChangeAspect="1"/>
          </p:cNvPicPr>
          <p:nvPr/>
        </p:nvPicPr>
        <p:blipFill rotWithShape="1">
          <a:blip r:embed="rId4"/>
          <a:srcRect t="10566" r="-2" b="12150"/>
          <a:stretch/>
        </p:blipFill>
        <p:spPr>
          <a:xfrm>
            <a:off x="4493435" y="243"/>
            <a:ext cx="7698564" cy="3346705"/>
          </a:xfrm>
          <a:custGeom>
            <a:avLst/>
            <a:gdLst>
              <a:gd name="connsiteX0" fmla="*/ 1549963 w 7698564"/>
              <a:gd name="connsiteY0" fmla="*/ 0 h 3346705"/>
              <a:gd name="connsiteX1" fmla="*/ 1555540 w 7698564"/>
              <a:gd name="connsiteY1" fmla="*/ 0 h 3346705"/>
              <a:gd name="connsiteX2" fmla="*/ 2621768 w 7698564"/>
              <a:gd name="connsiteY2" fmla="*/ 0 h 3346705"/>
              <a:gd name="connsiteX3" fmla="*/ 4832507 w 7698564"/>
              <a:gd name="connsiteY3" fmla="*/ 0 h 3346705"/>
              <a:gd name="connsiteX4" fmla="*/ 3282657 w 7698564"/>
              <a:gd name="connsiteY4" fmla="*/ 3346461 h 3346705"/>
              <a:gd name="connsiteX5" fmla="*/ 7698564 w 7698564"/>
              <a:gd name="connsiteY5" fmla="*/ 3346461 h 3346705"/>
              <a:gd name="connsiteX6" fmla="*/ 7698564 w 7698564"/>
              <a:gd name="connsiteY6" fmla="*/ 3346705 h 3346705"/>
              <a:gd name="connsiteX7" fmla="*/ 0 w 7698564"/>
              <a:gd name="connsiteY7"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1549963" y="0"/>
                </a:moveTo>
                <a:lnTo>
                  <a:pt x="1555540" y="0"/>
                </a:lnTo>
                <a:lnTo>
                  <a:pt x="2621768" y="0"/>
                </a:lnTo>
                <a:lnTo>
                  <a:pt x="4832507" y="0"/>
                </a:lnTo>
                <a:lnTo>
                  <a:pt x="3282657" y="3346461"/>
                </a:lnTo>
                <a:lnTo>
                  <a:pt x="7698564" y="3346461"/>
                </a:lnTo>
                <a:lnTo>
                  <a:pt x="7698564" y="3346705"/>
                </a:lnTo>
                <a:lnTo>
                  <a:pt x="0" y="3346705"/>
                </a:lnTo>
                <a:close/>
              </a:path>
            </a:pathLst>
          </a:custGeom>
        </p:spPr>
      </p:pic>
      <p:pic>
        <p:nvPicPr>
          <p:cNvPr id="13" name="Picture 12">
            <a:extLst>
              <a:ext uri="{FF2B5EF4-FFF2-40B4-BE49-F238E27FC236}">
                <a16:creationId xmlns:a16="http://schemas.microsoft.com/office/drawing/2014/main" id="{F3A929A2-5F39-43AB-8574-5F0619B801EC}"/>
              </a:ext>
            </a:extLst>
          </p:cNvPr>
          <p:cNvPicPr>
            <a:picLocks noChangeAspect="1"/>
          </p:cNvPicPr>
          <p:nvPr/>
        </p:nvPicPr>
        <p:blipFill rotWithShape="1">
          <a:blip r:embed="rId5">
            <a:extLst>
              <a:ext uri="{28A0092B-C50C-407E-A947-70E740481C1C}">
                <a14:useLocalDpi xmlns:a14="http://schemas.microsoft.com/office/drawing/2010/main" val="0"/>
              </a:ext>
            </a:extLst>
          </a:blip>
          <a:srcRect r="1510" b="-1"/>
          <a:stretch/>
        </p:blipFill>
        <p:spPr>
          <a:xfrm>
            <a:off x="20" y="10"/>
            <a:ext cx="5859777" cy="3346695"/>
          </a:xfrm>
          <a:custGeom>
            <a:avLst/>
            <a:gdLst>
              <a:gd name="connsiteX0" fmla="*/ 0 w 5859797"/>
              <a:gd name="connsiteY0" fmla="*/ 0 h 3346705"/>
              <a:gd name="connsiteX1" fmla="*/ 5859797 w 5859797"/>
              <a:gd name="connsiteY1" fmla="*/ 0 h 3346705"/>
              <a:gd name="connsiteX2" fmla="*/ 4309834 w 5859797"/>
              <a:gd name="connsiteY2" fmla="*/ 3346705 h 3346705"/>
              <a:gd name="connsiteX3" fmla="*/ 4304257 w 5859797"/>
              <a:gd name="connsiteY3" fmla="*/ 3346705 h 3346705"/>
              <a:gd name="connsiteX4" fmla="*/ 3238029 w 5859797"/>
              <a:gd name="connsiteY4" fmla="*/ 3346705 h 3346705"/>
              <a:gd name="connsiteX5" fmla="*/ 0 w 5859797"/>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15" name="Picture 14">
            <a:extLst>
              <a:ext uri="{FF2B5EF4-FFF2-40B4-BE49-F238E27FC236}">
                <a16:creationId xmlns:a16="http://schemas.microsoft.com/office/drawing/2014/main" id="{21CD6EBD-B8A4-4ED9-A0C2-E5AF978D7D2A}"/>
              </a:ext>
            </a:extLst>
          </p:cNvPr>
          <p:cNvPicPr>
            <a:picLocks noChangeAspect="1"/>
          </p:cNvPicPr>
          <p:nvPr/>
        </p:nvPicPr>
        <p:blipFill rotWithShape="1">
          <a:blip r:embed="rId6"/>
          <a:srcRect l="10250" r="2909" b="2"/>
          <a:stretch/>
        </p:blipFill>
        <p:spPr>
          <a:xfrm>
            <a:off x="6350090" y="3511295"/>
            <a:ext cx="5841911" cy="3346705"/>
          </a:xfrm>
          <a:custGeom>
            <a:avLst/>
            <a:gdLst>
              <a:gd name="connsiteX0" fmla="*/ 1549963 w 5841911"/>
              <a:gd name="connsiteY0" fmla="*/ 0 h 3346705"/>
              <a:gd name="connsiteX1" fmla="*/ 1555540 w 5841911"/>
              <a:gd name="connsiteY1" fmla="*/ 0 h 3346705"/>
              <a:gd name="connsiteX2" fmla="*/ 2621768 w 5841911"/>
              <a:gd name="connsiteY2" fmla="*/ 0 h 3346705"/>
              <a:gd name="connsiteX3" fmla="*/ 5841911 w 5841911"/>
              <a:gd name="connsiteY3" fmla="*/ 0 h 3346705"/>
              <a:gd name="connsiteX4" fmla="*/ 5841911 w 5841911"/>
              <a:gd name="connsiteY4" fmla="*/ 3346705 h 3346705"/>
              <a:gd name="connsiteX5" fmla="*/ 0 w 584191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2" name="Picture 1">
            <a:extLst>
              <a:ext uri="{FF2B5EF4-FFF2-40B4-BE49-F238E27FC236}">
                <a16:creationId xmlns:a16="http://schemas.microsoft.com/office/drawing/2014/main" id="{237E0D66-D71C-49BD-A552-2CE29971DED9}"/>
              </a:ext>
            </a:extLst>
          </p:cNvPr>
          <p:cNvPicPr>
            <a:picLocks noChangeAspect="1"/>
          </p:cNvPicPr>
          <p:nvPr/>
        </p:nvPicPr>
        <p:blipFill rotWithShape="1">
          <a:blip r:embed="rId7"/>
          <a:srcRect t="6007" r="-2" b="-2"/>
          <a:stretch/>
        </p:blipFill>
        <p:spPr>
          <a:xfrm>
            <a:off x="-1" y="3511295"/>
            <a:ext cx="7698564" cy="3346705"/>
          </a:xfrm>
          <a:custGeom>
            <a:avLst/>
            <a:gdLst>
              <a:gd name="connsiteX0" fmla="*/ 0 w 7698564"/>
              <a:gd name="connsiteY0" fmla="*/ 0 h 3346705"/>
              <a:gd name="connsiteX1" fmla="*/ 7698564 w 7698564"/>
              <a:gd name="connsiteY1" fmla="*/ 0 h 3346705"/>
              <a:gd name="connsiteX2" fmla="*/ 6148601 w 7698564"/>
              <a:gd name="connsiteY2" fmla="*/ 3346705 h 3346705"/>
              <a:gd name="connsiteX3" fmla="*/ 6143024 w 7698564"/>
              <a:gd name="connsiteY3" fmla="*/ 3346705 h 3346705"/>
              <a:gd name="connsiteX4" fmla="*/ 5076796 w 7698564"/>
              <a:gd name="connsiteY4" fmla="*/ 3346705 h 3346705"/>
              <a:gd name="connsiteX5" fmla="*/ 1246924 w 7698564"/>
              <a:gd name="connsiteY5" fmla="*/ 3346705 h 3346705"/>
              <a:gd name="connsiteX6" fmla="*/ 1246924 w 7698564"/>
              <a:gd name="connsiteY6" fmla="*/ 3346226 h 3346705"/>
              <a:gd name="connsiteX7" fmla="*/ 0 w 7698564"/>
              <a:gd name="connsiteY7" fmla="*/ 3346226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90500"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201607D7-63FF-4DFD-BD5F-3E577629D14E}" type="slidenum">
              <a:rPr lang="en-US" sz="1400" b="1" smtClean="0">
                <a:solidFill>
                  <a:schemeClr val="bg1"/>
                </a:solidFill>
              </a:rPr>
              <a:pPr>
                <a:spcAft>
                  <a:spcPts val="600"/>
                </a:spcAft>
              </a:pPr>
              <a:t>20</a:t>
            </a:fld>
            <a:endParaRPr lang="en-US" sz="1400" b="1">
              <a:solidFill>
                <a:schemeClr val="bg1"/>
              </a:solidFill>
            </a:endParaRPr>
          </a:p>
        </p:txBody>
      </p:sp>
    </p:spTree>
    <p:extLst>
      <p:ext uri="{BB962C8B-B14F-4D97-AF65-F5344CB8AC3E}">
        <p14:creationId xmlns:p14="http://schemas.microsoft.com/office/powerpoint/2010/main" val="3704601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9">
            <a:extLst>
              <a:ext uri="{FF2B5EF4-FFF2-40B4-BE49-F238E27FC236}">
                <a16:creationId xmlns:a16="http://schemas.microsoft.com/office/drawing/2014/main" id="{ED4087D0-467A-4020-B59E-5B65E46A4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477" y="1519624"/>
            <a:ext cx="5782724" cy="4767538"/>
          </a:xfrm>
          <a:prstGeom prst="rect">
            <a:avLst/>
          </a:prstGeom>
        </p:spPr>
      </p:pic>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0500"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21</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a:xfrm>
            <a:off x="838200" y="365125"/>
            <a:ext cx="10515600" cy="1325563"/>
          </a:xfrm>
        </p:spPr>
        <p:txBody>
          <a:bodyPr/>
          <a:lstStyle/>
          <a:p>
            <a:r>
              <a:rPr lang="en-US" u="sng" dirty="0"/>
              <a:t>Project Experience</a:t>
            </a:r>
          </a:p>
        </p:txBody>
      </p:sp>
      <p:sp>
        <p:nvSpPr>
          <p:cNvPr id="13" name="TextBox 12">
            <a:extLst>
              <a:ext uri="{FF2B5EF4-FFF2-40B4-BE49-F238E27FC236}">
                <a16:creationId xmlns:a16="http://schemas.microsoft.com/office/drawing/2014/main" id="{E761C797-330E-45E5-A4CF-9E4CF0CA2F02}"/>
              </a:ext>
            </a:extLst>
          </p:cNvPr>
          <p:cNvSpPr txBox="1"/>
          <p:nvPr/>
        </p:nvSpPr>
        <p:spPr>
          <a:xfrm>
            <a:off x="428879" y="1430874"/>
            <a:ext cx="2743200" cy="2286000"/>
          </a:xfrm>
          <a:prstGeom prst="rect">
            <a:avLst/>
          </a:prstGeom>
          <a:noFill/>
          <a:ln w="38100">
            <a:solidFill>
              <a:srgbClr val="FFD911"/>
            </a:solidFill>
          </a:ln>
        </p:spPr>
        <p:txBody>
          <a:bodyPr wrap="square" rtlCol="0">
            <a:spAutoFit/>
          </a:bodyPr>
          <a:lstStyle/>
          <a:p>
            <a:r>
              <a:rPr lang="en-US" i="1" dirty="0"/>
              <a:t>Easiest Components:</a:t>
            </a:r>
          </a:p>
          <a:p>
            <a:endParaRPr lang="en-US" i="1" dirty="0"/>
          </a:p>
          <a:p>
            <a:pPr marL="285750" indent="-285750">
              <a:buFont typeface="Arial" panose="020B0604020202020204" pitchFamily="34" charset="0"/>
              <a:buChar char="•"/>
            </a:pPr>
            <a:r>
              <a:rPr lang="en-US" dirty="0"/>
              <a:t>Data Cleansing</a:t>
            </a:r>
          </a:p>
          <a:p>
            <a:endParaRPr lang="en-US" dirty="0"/>
          </a:p>
          <a:p>
            <a:pPr marL="285750" indent="-285750">
              <a:buFont typeface="Arial" panose="020B0604020202020204" pitchFamily="34" charset="0"/>
              <a:buChar char="•"/>
            </a:pPr>
            <a:r>
              <a:rPr lang="en-US" dirty="0"/>
              <a:t>Metadata Descriptions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Connecting Tables</a:t>
            </a:r>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E5CD79C7-FA03-455B-8203-E2DEB2FF744F}"/>
              </a:ext>
            </a:extLst>
          </p:cNvPr>
          <p:cNvSpPr txBox="1"/>
          <p:nvPr/>
        </p:nvSpPr>
        <p:spPr>
          <a:xfrm>
            <a:off x="8296293" y="1478387"/>
            <a:ext cx="2743200" cy="2286000"/>
          </a:xfrm>
          <a:prstGeom prst="rect">
            <a:avLst/>
          </a:prstGeom>
          <a:noFill/>
          <a:ln w="38100">
            <a:solidFill>
              <a:srgbClr val="F51B18"/>
            </a:solidFill>
          </a:ln>
        </p:spPr>
        <p:txBody>
          <a:bodyPr wrap="square" rtlCol="0">
            <a:spAutoFit/>
          </a:bodyPr>
          <a:lstStyle/>
          <a:p>
            <a:pPr algn="r"/>
            <a:r>
              <a:rPr lang="en-US" i="1" dirty="0"/>
              <a:t>Hardest Components:</a:t>
            </a:r>
          </a:p>
          <a:p>
            <a:pPr algn="r"/>
            <a:endParaRPr lang="en-US" i="1" dirty="0"/>
          </a:p>
          <a:p>
            <a:pPr marL="285750" indent="-285750" algn="r">
              <a:buFont typeface="Arial" panose="020B0604020202020204" pitchFamily="34" charset="0"/>
              <a:buChar char="•"/>
            </a:pPr>
            <a:r>
              <a:rPr lang="en-US" dirty="0"/>
              <a:t>Tableau Visualizations</a:t>
            </a:r>
          </a:p>
          <a:p>
            <a:pPr marL="285750" indent="-285750" algn="r">
              <a:buFont typeface="Arial" panose="020B0604020202020204" pitchFamily="34" charset="0"/>
              <a:buChar char="•"/>
            </a:pPr>
            <a:endParaRPr lang="en-US" dirty="0"/>
          </a:p>
          <a:p>
            <a:pPr marL="285750" indent="-285750" algn="r">
              <a:buFont typeface="Arial" panose="020B0604020202020204" pitchFamily="34" charset="0"/>
              <a:buChar char="•"/>
            </a:pPr>
            <a:r>
              <a:rPr lang="en-US" dirty="0"/>
              <a:t>Querying Tables</a:t>
            </a:r>
          </a:p>
          <a:p>
            <a:pPr algn="r"/>
            <a:endParaRPr lang="en-US" dirty="0"/>
          </a:p>
          <a:p>
            <a:pPr marL="285750" indent="-285750" algn="r">
              <a:buFont typeface="Arial" panose="020B0604020202020204" pitchFamily="34" charset="0"/>
              <a:buChar char="•"/>
            </a:pPr>
            <a:r>
              <a:rPr lang="en-US" dirty="0"/>
              <a:t>Dates in Alteryx</a:t>
            </a:r>
          </a:p>
          <a:p>
            <a:endParaRPr lang="en-US" dirty="0"/>
          </a:p>
        </p:txBody>
      </p:sp>
      <p:sp>
        <p:nvSpPr>
          <p:cNvPr id="21" name="TextBox 20">
            <a:extLst>
              <a:ext uri="{FF2B5EF4-FFF2-40B4-BE49-F238E27FC236}">
                <a16:creationId xmlns:a16="http://schemas.microsoft.com/office/drawing/2014/main" id="{3CD8C5BD-1A10-42A9-9494-E9D3F9D4BBCF}"/>
              </a:ext>
            </a:extLst>
          </p:cNvPr>
          <p:cNvSpPr txBox="1"/>
          <p:nvPr/>
        </p:nvSpPr>
        <p:spPr>
          <a:xfrm>
            <a:off x="1779530" y="4180557"/>
            <a:ext cx="2743200" cy="2308324"/>
          </a:xfrm>
          <a:prstGeom prst="rect">
            <a:avLst/>
          </a:prstGeom>
          <a:noFill/>
          <a:ln w="38100">
            <a:solidFill>
              <a:srgbClr val="FFD911"/>
            </a:solidFill>
          </a:ln>
        </p:spPr>
        <p:txBody>
          <a:bodyPr wrap="square" rtlCol="0">
            <a:spAutoFit/>
          </a:bodyPr>
          <a:lstStyle/>
          <a:p>
            <a:r>
              <a:rPr lang="en-US" i="1" dirty="0"/>
              <a:t>What we learned:</a:t>
            </a:r>
          </a:p>
          <a:p>
            <a:endParaRPr lang="en-US" i="1" dirty="0"/>
          </a:p>
          <a:p>
            <a:r>
              <a:rPr lang="en-US" dirty="0"/>
              <a:t>Despite the popularity</a:t>
            </a:r>
          </a:p>
          <a:p>
            <a:r>
              <a:rPr lang="en-US" dirty="0"/>
              <a:t>of “Flight of Passage” </a:t>
            </a:r>
          </a:p>
          <a:p>
            <a:r>
              <a:rPr lang="en-US" dirty="0"/>
              <a:t>other Animal Kingdom </a:t>
            </a:r>
          </a:p>
          <a:p>
            <a:r>
              <a:rPr lang="en-US" dirty="0"/>
              <a:t>attractions have increased in wait time</a:t>
            </a:r>
          </a:p>
          <a:p>
            <a:endParaRPr lang="en-US" dirty="0"/>
          </a:p>
        </p:txBody>
      </p:sp>
      <p:sp>
        <p:nvSpPr>
          <p:cNvPr id="22" name="TextBox 21">
            <a:extLst>
              <a:ext uri="{FF2B5EF4-FFF2-40B4-BE49-F238E27FC236}">
                <a16:creationId xmlns:a16="http://schemas.microsoft.com/office/drawing/2014/main" id="{ED2A0109-50AE-4F00-BD69-28D153487073}"/>
              </a:ext>
            </a:extLst>
          </p:cNvPr>
          <p:cNvSpPr txBox="1"/>
          <p:nvPr/>
        </p:nvSpPr>
        <p:spPr>
          <a:xfrm>
            <a:off x="7249651" y="4158233"/>
            <a:ext cx="2743200" cy="2308324"/>
          </a:xfrm>
          <a:prstGeom prst="rect">
            <a:avLst/>
          </a:prstGeom>
          <a:noFill/>
          <a:ln w="38100">
            <a:solidFill>
              <a:srgbClr val="F51B18"/>
            </a:solidFill>
          </a:ln>
        </p:spPr>
        <p:txBody>
          <a:bodyPr wrap="square" rtlCol="0">
            <a:spAutoFit/>
          </a:bodyPr>
          <a:lstStyle/>
          <a:p>
            <a:pPr algn="r"/>
            <a:r>
              <a:rPr lang="en-US" i="1" dirty="0"/>
              <a:t>What we would change:</a:t>
            </a:r>
          </a:p>
          <a:p>
            <a:pPr algn="r"/>
            <a:endParaRPr lang="en-US" i="1" dirty="0"/>
          </a:p>
          <a:p>
            <a:pPr marL="285750" indent="-285750" algn="r">
              <a:buFont typeface="Arial" panose="020B0604020202020204" pitchFamily="34" charset="0"/>
              <a:buChar char="•"/>
            </a:pPr>
            <a:r>
              <a:rPr lang="en-US" dirty="0"/>
              <a:t>Utilize park </a:t>
            </a:r>
          </a:p>
          <a:p>
            <a:pPr algn="r"/>
            <a:r>
              <a:rPr lang="en-US" dirty="0"/>
              <a:t>attendance numbers</a:t>
            </a:r>
          </a:p>
          <a:p>
            <a:pPr algn="r"/>
            <a:endParaRPr lang="en-US" dirty="0"/>
          </a:p>
          <a:p>
            <a:pPr marL="285750" indent="-285750" algn="r">
              <a:buFont typeface="Arial" panose="020B0604020202020204" pitchFamily="34" charset="0"/>
              <a:buChar char="•"/>
            </a:pPr>
            <a:r>
              <a:rPr lang="en-US" dirty="0"/>
              <a:t>Make sure our “read in” files are all the same prior to entering Alteryx</a:t>
            </a:r>
          </a:p>
        </p:txBody>
      </p:sp>
    </p:spTree>
    <p:extLst>
      <p:ext uri="{BB962C8B-B14F-4D97-AF65-F5344CB8AC3E}">
        <p14:creationId xmlns:p14="http://schemas.microsoft.com/office/powerpoint/2010/main" val="497949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90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3</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a:xfrm>
            <a:off x="825145" y="373789"/>
            <a:ext cx="6724650" cy="1325563"/>
          </a:xfrm>
        </p:spPr>
        <p:txBody>
          <a:bodyPr/>
          <a:lstStyle/>
          <a:p>
            <a:r>
              <a:rPr lang="en-US" u="sng" dirty="0"/>
              <a:t>Disney’s Mission Statement</a:t>
            </a:r>
          </a:p>
        </p:txBody>
      </p:sp>
      <p:sp>
        <p:nvSpPr>
          <p:cNvPr id="19" name="Rectangle: Rounded Corners 18">
            <a:extLst>
              <a:ext uri="{FF2B5EF4-FFF2-40B4-BE49-F238E27FC236}">
                <a16:creationId xmlns:a16="http://schemas.microsoft.com/office/drawing/2014/main" id="{42D01410-2B56-4088-84B9-52E60A57990C}"/>
              </a:ext>
            </a:extLst>
          </p:cNvPr>
          <p:cNvSpPr/>
          <p:nvPr/>
        </p:nvSpPr>
        <p:spPr bwMode="gray">
          <a:xfrm>
            <a:off x="1574275" y="1560531"/>
            <a:ext cx="4114800" cy="2011680"/>
          </a:xfrm>
          <a:prstGeom prst="roundRect">
            <a:avLst/>
          </a:prstGeom>
          <a:solidFill>
            <a:srgbClr val="1A0D4B">
              <a:alpha val="83000"/>
            </a:srgbClr>
          </a:solidFill>
          <a:ln w="9525" algn="ctr">
            <a:noFill/>
            <a:miter lim="800000"/>
            <a:headEnd/>
            <a:tailEnd/>
          </a:ln>
          <a:effectLst>
            <a:outerShdw blurRad="50800" dist="38100" dir="5400000" algn="t" rotWithShape="0">
              <a:prstClr val="black">
                <a:alpha val="40000"/>
              </a:prstClr>
            </a:outerShdw>
          </a:effectLst>
        </p:spPr>
        <p:txBody>
          <a:bodyPr lIns="63500" tIns="0" rIns="64800" bIns="0" rtlCol="0" anchor="ctr"/>
          <a:lstStyle/>
          <a:p>
            <a:pPr algn="ctr">
              <a:spcBef>
                <a:spcPct val="0"/>
              </a:spcBef>
              <a:buClrTx/>
              <a:buSzPct val="90000"/>
            </a:pPr>
            <a:r>
              <a:rPr lang="en-US" sz="2500" b="1" dirty="0">
                <a:solidFill>
                  <a:schemeClr val="bg1"/>
                </a:solidFill>
                <a:cs typeface="Arial" pitchFamily="34" charset="0"/>
              </a:rPr>
              <a:t>Storytelling</a:t>
            </a:r>
          </a:p>
        </p:txBody>
      </p:sp>
      <p:sp>
        <p:nvSpPr>
          <p:cNvPr id="20" name="Rectangle: Rounded Corners 19">
            <a:extLst>
              <a:ext uri="{FF2B5EF4-FFF2-40B4-BE49-F238E27FC236}">
                <a16:creationId xmlns:a16="http://schemas.microsoft.com/office/drawing/2014/main" id="{C003E67B-67EB-42BC-B139-864D087B5A1A}"/>
              </a:ext>
            </a:extLst>
          </p:cNvPr>
          <p:cNvSpPr/>
          <p:nvPr/>
        </p:nvSpPr>
        <p:spPr bwMode="gray">
          <a:xfrm>
            <a:off x="1574275" y="3853240"/>
            <a:ext cx="4114800" cy="2011680"/>
          </a:xfrm>
          <a:prstGeom prst="roundRect">
            <a:avLst/>
          </a:prstGeom>
          <a:solidFill>
            <a:srgbClr val="1A0D4B">
              <a:alpha val="83000"/>
            </a:srgbClr>
          </a:solidFill>
          <a:ln w="9525" algn="ctr">
            <a:noFill/>
            <a:miter lim="800000"/>
            <a:headEnd/>
            <a:tailEnd/>
          </a:ln>
          <a:effectLst>
            <a:outerShdw blurRad="50800" dist="38100" dir="5400000" algn="t" rotWithShape="0">
              <a:prstClr val="black">
                <a:alpha val="40000"/>
              </a:prstClr>
            </a:outerShdw>
          </a:effectLst>
        </p:spPr>
        <p:txBody>
          <a:bodyPr lIns="63500" tIns="0" rIns="64800" bIns="0" rtlCol="0" anchor="ctr"/>
          <a:lstStyle/>
          <a:p>
            <a:pPr algn="ctr">
              <a:spcBef>
                <a:spcPct val="0"/>
              </a:spcBef>
              <a:buSzPct val="90000"/>
            </a:pPr>
            <a:r>
              <a:rPr lang="en-US" sz="2500" b="1" dirty="0">
                <a:solidFill>
                  <a:schemeClr val="bg1"/>
                </a:solidFill>
                <a:cs typeface="Arial" pitchFamily="34" charset="0"/>
              </a:rPr>
              <a:t>Innovative Technology</a:t>
            </a:r>
          </a:p>
        </p:txBody>
      </p:sp>
      <p:sp>
        <p:nvSpPr>
          <p:cNvPr id="21" name="Rectangle: Rounded Corners 20">
            <a:extLst>
              <a:ext uri="{FF2B5EF4-FFF2-40B4-BE49-F238E27FC236}">
                <a16:creationId xmlns:a16="http://schemas.microsoft.com/office/drawing/2014/main" id="{5F3D0A69-4B05-4DC4-8CBE-16A6E415A407}"/>
              </a:ext>
            </a:extLst>
          </p:cNvPr>
          <p:cNvSpPr/>
          <p:nvPr/>
        </p:nvSpPr>
        <p:spPr bwMode="gray">
          <a:xfrm>
            <a:off x="6210470" y="1517478"/>
            <a:ext cx="4114800" cy="2011680"/>
          </a:xfrm>
          <a:prstGeom prst="roundRect">
            <a:avLst/>
          </a:prstGeom>
          <a:solidFill>
            <a:srgbClr val="1A0D4B">
              <a:alpha val="83000"/>
            </a:srgbClr>
          </a:solidFill>
          <a:ln w="9525" algn="ctr">
            <a:noFill/>
            <a:miter lim="800000"/>
            <a:headEnd/>
            <a:tailEnd/>
          </a:ln>
          <a:effectLst>
            <a:outerShdw blurRad="50800" dist="38100" dir="5400000" algn="t" rotWithShape="0">
              <a:prstClr val="black">
                <a:alpha val="40000"/>
              </a:prstClr>
            </a:outerShdw>
          </a:effectLst>
        </p:spPr>
        <p:txBody>
          <a:bodyPr lIns="63500" tIns="0" rIns="64800" bIns="0" rtlCol="0" anchor="ctr"/>
          <a:lstStyle/>
          <a:p>
            <a:pPr algn="ctr">
              <a:spcBef>
                <a:spcPct val="0"/>
              </a:spcBef>
              <a:buSzPct val="90000"/>
            </a:pPr>
            <a:r>
              <a:rPr lang="en-US" sz="2500" b="1" dirty="0">
                <a:solidFill>
                  <a:schemeClr val="bg1"/>
                </a:solidFill>
                <a:cs typeface="Arial" pitchFamily="34" charset="0"/>
              </a:rPr>
              <a:t>Iconic Brands</a:t>
            </a:r>
          </a:p>
        </p:txBody>
      </p:sp>
      <p:sp>
        <p:nvSpPr>
          <p:cNvPr id="22" name="Rectangle: Rounded Corners 21">
            <a:extLst>
              <a:ext uri="{FF2B5EF4-FFF2-40B4-BE49-F238E27FC236}">
                <a16:creationId xmlns:a16="http://schemas.microsoft.com/office/drawing/2014/main" id="{B59132EA-B3DE-4DED-AB4C-02A9D5C49825}"/>
              </a:ext>
            </a:extLst>
          </p:cNvPr>
          <p:cNvSpPr/>
          <p:nvPr/>
        </p:nvSpPr>
        <p:spPr bwMode="gray">
          <a:xfrm>
            <a:off x="6210470" y="3842502"/>
            <a:ext cx="4114800" cy="2011680"/>
          </a:xfrm>
          <a:prstGeom prst="roundRect">
            <a:avLst/>
          </a:prstGeom>
          <a:solidFill>
            <a:srgbClr val="1A0D4B">
              <a:alpha val="83000"/>
            </a:srgbClr>
          </a:solidFill>
          <a:ln w="9525" algn="ctr">
            <a:noFill/>
            <a:miter lim="800000"/>
            <a:headEnd/>
            <a:tailEnd/>
          </a:ln>
          <a:effectLst>
            <a:outerShdw blurRad="50800" dist="38100" dir="5400000" algn="t" rotWithShape="0">
              <a:prstClr val="black">
                <a:alpha val="40000"/>
              </a:prstClr>
            </a:outerShdw>
          </a:effectLst>
        </p:spPr>
        <p:txBody>
          <a:bodyPr lIns="63500" tIns="0" rIns="64800" bIns="0" rtlCol="0" anchor="ctr"/>
          <a:lstStyle/>
          <a:p>
            <a:pPr algn="ctr">
              <a:spcBef>
                <a:spcPct val="0"/>
              </a:spcBef>
              <a:buSzPct val="90000"/>
            </a:pPr>
            <a:r>
              <a:rPr lang="en-US" sz="2500" b="1" dirty="0">
                <a:solidFill>
                  <a:schemeClr val="bg1"/>
                </a:solidFill>
                <a:cs typeface="Arial" pitchFamily="34" charset="0"/>
              </a:rPr>
              <a:t>Creative Minds</a:t>
            </a:r>
          </a:p>
        </p:txBody>
      </p:sp>
      <p:sp>
        <p:nvSpPr>
          <p:cNvPr id="23" name="Oval 22">
            <a:extLst>
              <a:ext uri="{FF2B5EF4-FFF2-40B4-BE49-F238E27FC236}">
                <a16:creationId xmlns:a16="http://schemas.microsoft.com/office/drawing/2014/main" id="{EF58E7C8-5658-4447-9074-46B1A03D2A22}"/>
              </a:ext>
            </a:extLst>
          </p:cNvPr>
          <p:cNvSpPr/>
          <p:nvPr/>
        </p:nvSpPr>
        <p:spPr bwMode="gray">
          <a:xfrm>
            <a:off x="4727021" y="2897183"/>
            <a:ext cx="2549418" cy="1699534"/>
          </a:xfrm>
          <a:prstGeom prst="ellipse">
            <a:avLst/>
          </a:prstGeom>
          <a:solidFill>
            <a:srgbClr val="F51B18"/>
          </a:solidFill>
          <a:ln w="9525" algn="ctr">
            <a:noFill/>
            <a:miter lim="800000"/>
            <a:headEnd/>
            <a:tailEnd/>
          </a:ln>
          <a:effectLst/>
        </p:spPr>
        <p:txBody>
          <a:bodyPr lIns="63500" tIns="0" rIns="64800" bIns="0" rtlCol="0" anchor="ctr"/>
          <a:lstStyle/>
          <a:p>
            <a:pPr algn="ctr">
              <a:lnSpc>
                <a:spcPct val="150000"/>
              </a:lnSpc>
              <a:spcBef>
                <a:spcPct val="0"/>
              </a:spcBef>
              <a:buClrTx/>
              <a:buSzPct val="90000"/>
            </a:pPr>
            <a:r>
              <a:rPr lang="en-US" sz="2200" b="1" dirty="0">
                <a:solidFill>
                  <a:schemeClr val="bg1"/>
                </a:solidFill>
                <a:cs typeface="Arial" pitchFamily="34" charset="0"/>
              </a:rPr>
              <a:t>Entertain</a:t>
            </a:r>
          </a:p>
          <a:p>
            <a:pPr algn="ctr">
              <a:lnSpc>
                <a:spcPct val="150000"/>
              </a:lnSpc>
              <a:spcBef>
                <a:spcPct val="0"/>
              </a:spcBef>
              <a:buClrTx/>
              <a:buSzPct val="90000"/>
            </a:pPr>
            <a:r>
              <a:rPr lang="en-US" sz="2200" b="1" dirty="0">
                <a:solidFill>
                  <a:schemeClr val="bg1"/>
                </a:solidFill>
                <a:cs typeface="Arial" pitchFamily="34" charset="0"/>
              </a:rPr>
              <a:t>Inform</a:t>
            </a:r>
          </a:p>
          <a:p>
            <a:pPr algn="ctr">
              <a:lnSpc>
                <a:spcPct val="150000"/>
              </a:lnSpc>
              <a:spcBef>
                <a:spcPct val="0"/>
              </a:spcBef>
              <a:buClrTx/>
              <a:buSzPct val="90000"/>
            </a:pPr>
            <a:r>
              <a:rPr lang="en-US" sz="2200" b="1" dirty="0">
                <a:solidFill>
                  <a:schemeClr val="bg1"/>
                </a:solidFill>
                <a:cs typeface="Arial" pitchFamily="34" charset="0"/>
              </a:rPr>
              <a:t>Inspire</a:t>
            </a:r>
          </a:p>
        </p:txBody>
      </p:sp>
      <p:sp>
        <p:nvSpPr>
          <p:cNvPr id="2" name="TextBox 1">
            <a:extLst>
              <a:ext uri="{FF2B5EF4-FFF2-40B4-BE49-F238E27FC236}">
                <a16:creationId xmlns:a16="http://schemas.microsoft.com/office/drawing/2014/main" id="{26E05C5C-7E77-41AF-AC7E-5A500A005DA7}"/>
              </a:ext>
            </a:extLst>
          </p:cNvPr>
          <p:cNvSpPr txBox="1"/>
          <p:nvPr/>
        </p:nvSpPr>
        <p:spPr>
          <a:xfrm>
            <a:off x="713936" y="5967471"/>
            <a:ext cx="10575587" cy="400110"/>
          </a:xfrm>
          <a:prstGeom prst="rect">
            <a:avLst/>
          </a:prstGeom>
          <a:noFill/>
        </p:spPr>
        <p:txBody>
          <a:bodyPr wrap="none" rtlCol="0">
            <a:spAutoFit/>
          </a:bodyPr>
          <a:lstStyle/>
          <a:p>
            <a:r>
              <a:rPr lang="en-US" sz="2000" dirty="0"/>
              <a:t>“I only hope that we never lose sight of one thing… that it was all started by a mouse” – Walt Disney</a:t>
            </a:r>
          </a:p>
        </p:txBody>
      </p:sp>
    </p:spTree>
    <p:extLst>
      <p:ext uri="{BB962C8B-B14F-4D97-AF65-F5344CB8AC3E}">
        <p14:creationId xmlns:p14="http://schemas.microsoft.com/office/powerpoint/2010/main" val="1547708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90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4</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a:xfrm>
            <a:off x="843997" y="364363"/>
            <a:ext cx="7310192" cy="1325563"/>
          </a:xfrm>
        </p:spPr>
        <p:txBody>
          <a:bodyPr/>
          <a:lstStyle/>
          <a:p>
            <a:r>
              <a:rPr lang="en-US" u="sng" dirty="0"/>
              <a:t>Disney’s Prices and Attendance</a:t>
            </a:r>
          </a:p>
        </p:txBody>
      </p:sp>
      <p:graphicFrame>
        <p:nvGraphicFramePr>
          <p:cNvPr id="12" name="Chart 11">
            <a:extLst>
              <a:ext uri="{FF2B5EF4-FFF2-40B4-BE49-F238E27FC236}">
                <a16:creationId xmlns:a16="http://schemas.microsoft.com/office/drawing/2014/main" id="{662B2DB4-1970-42D9-8F4F-4678847F966E}"/>
              </a:ext>
            </a:extLst>
          </p:cNvPr>
          <p:cNvGraphicFramePr>
            <a:graphicFrameLocks/>
          </p:cNvGraphicFramePr>
          <p:nvPr>
            <p:extLst>
              <p:ext uri="{D42A27DB-BD31-4B8C-83A1-F6EECF244321}">
                <p14:modId xmlns:p14="http://schemas.microsoft.com/office/powerpoint/2010/main" val="1956233324"/>
              </p:ext>
            </p:extLst>
          </p:nvPr>
        </p:nvGraphicFramePr>
        <p:xfrm>
          <a:off x="680299" y="1888391"/>
          <a:ext cx="4824953" cy="3030542"/>
        </p:xfrm>
        <a:graphic>
          <a:graphicData uri="http://schemas.openxmlformats.org/drawingml/2006/chart">
            <c:chart xmlns:c="http://schemas.openxmlformats.org/drawingml/2006/chart" xmlns:r="http://schemas.openxmlformats.org/officeDocument/2006/relationships" r:id="rId4"/>
          </a:graphicData>
        </a:graphic>
      </p:graphicFrame>
      <p:pic>
        <p:nvPicPr>
          <p:cNvPr id="2" name="Picture 1">
            <a:extLst>
              <a:ext uri="{FF2B5EF4-FFF2-40B4-BE49-F238E27FC236}">
                <a16:creationId xmlns:a16="http://schemas.microsoft.com/office/drawing/2014/main" id="{3C749615-C674-4944-9AB8-7D167B18892E}"/>
              </a:ext>
            </a:extLst>
          </p:cNvPr>
          <p:cNvPicPr>
            <a:picLocks noChangeAspect="1"/>
          </p:cNvPicPr>
          <p:nvPr/>
        </p:nvPicPr>
        <p:blipFill>
          <a:blip r:embed="rId5"/>
          <a:stretch>
            <a:fillRect/>
          </a:stretch>
        </p:blipFill>
        <p:spPr>
          <a:xfrm>
            <a:off x="6266825" y="2233618"/>
            <a:ext cx="4896084" cy="2694744"/>
          </a:xfrm>
          <a:prstGeom prst="rect">
            <a:avLst/>
          </a:prstGeom>
        </p:spPr>
      </p:pic>
      <p:sp>
        <p:nvSpPr>
          <p:cNvPr id="3" name="Rectangle 2">
            <a:extLst>
              <a:ext uri="{FF2B5EF4-FFF2-40B4-BE49-F238E27FC236}">
                <a16:creationId xmlns:a16="http://schemas.microsoft.com/office/drawing/2014/main" id="{4C21F0B2-8F52-485C-AEC8-DD6D8CC92FDB}"/>
              </a:ext>
            </a:extLst>
          </p:cNvPr>
          <p:cNvSpPr/>
          <p:nvPr/>
        </p:nvSpPr>
        <p:spPr>
          <a:xfrm>
            <a:off x="8544885" y="4853176"/>
            <a:ext cx="3260327" cy="246221"/>
          </a:xfrm>
          <a:prstGeom prst="rect">
            <a:avLst/>
          </a:prstGeom>
        </p:spPr>
        <p:txBody>
          <a:bodyPr wrap="square">
            <a:spAutoFit/>
          </a:bodyPr>
          <a:lstStyle/>
          <a:p>
            <a:r>
              <a:rPr lang="en-US" sz="1000" dirty="0"/>
              <a:t>https://disneynews.us/disney-parks-attendance/</a:t>
            </a:r>
          </a:p>
        </p:txBody>
      </p:sp>
      <p:sp>
        <p:nvSpPr>
          <p:cNvPr id="4" name="Rectangle 3">
            <a:extLst>
              <a:ext uri="{FF2B5EF4-FFF2-40B4-BE49-F238E27FC236}">
                <a16:creationId xmlns:a16="http://schemas.microsoft.com/office/drawing/2014/main" id="{F8248499-29F6-4658-A37D-063E5531E2FC}"/>
              </a:ext>
            </a:extLst>
          </p:cNvPr>
          <p:cNvSpPr/>
          <p:nvPr/>
        </p:nvSpPr>
        <p:spPr>
          <a:xfrm>
            <a:off x="1092871" y="4834096"/>
            <a:ext cx="6096000" cy="246221"/>
          </a:xfrm>
          <a:prstGeom prst="rect">
            <a:avLst/>
          </a:prstGeom>
        </p:spPr>
        <p:txBody>
          <a:bodyPr>
            <a:spAutoFit/>
          </a:bodyPr>
          <a:lstStyle/>
          <a:p>
            <a:r>
              <a:rPr lang="en-US" sz="1000" dirty="0"/>
              <a:t>https://allears.net/walt-disney-world/wdw-planning/wdw-ticket-increase-guide/</a:t>
            </a:r>
          </a:p>
        </p:txBody>
      </p:sp>
    </p:spTree>
    <p:extLst>
      <p:ext uri="{BB962C8B-B14F-4D97-AF65-F5344CB8AC3E}">
        <p14:creationId xmlns:p14="http://schemas.microsoft.com/office/powerpoint/2010/main" val="2921171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spcBef>
                <a:spcPts val="0"/>
              </a:spcBef>
              <a:buSzPts val="2800"/>
            </a:pPr>
            <a:r>
              <a:rPr lang="en-US" dirty="0"/>
              <a:t>Ride wait times from Touringplans.com </a:t>
            </a:r>
          </a:p>
          <a:p>
            <a:pPr marL="685800" lvl="1" indent="-228600">
              <a:spcBef>
                <a:spcPts val="0"/>
              </a:spcBef>
              <a:buSzPts val="2800"/>
            </a:pPr>
            <a:r>
              <a:rPr lang="en-US" dirty="0"/>
              <a:t>These data run from 2012 to present </a:t>
            </a:r>
          </a:p>
          <a:p>
            <a:pPr marL="685800" lvl="1" indent="-228600">
              <a:spcBef>
                <a:spcPts val="0"/>
              </a:spcBef>
              <a:buSzPts val="2800"/>
            </a:pPr>
            <a:r>
              <a:rPr lang="en-US" dirty="0"/>
              <a:t>Historical queue times for multiple popular attractions across all 4 theme parks</a:t>
            </a:r>
          </a:p>
          <a:p>
            <a:pPr marL="685800" lvl="1" indent="-228600">
              <a:spcBef>
                <a:spcPts val="0"/>
              </a:spcBef>
              <a:buSzPts val="2800"/>
            </a:pPr>
            <a:r>
              <a:rPr lang="en-US" dirty="0"/>
              <a:t>Updated daily</a:t>
            </a:r>
          </a:p>
          <a:p>
            <a:pPr marL="685800" lvl="1" indent="-228600">
              <a:spcBef>
                <a:spcPts val="0"/>
              </a:spcBef>
              <a:buSzPts val="2800"/>
            </a:pPr>
            <a:r>
              <a:rPr lang="en-US" dirty="0"/>
              <a:t>Generates data from Disney and users of their mobile app</a:t>
            </a:r>
          </a:p>
          <a:p>
            <a:pPr marL="228600" indent="-228600">
              <a:spcBef>
                <a:spcPts val="0"/>
              </a:spcBef>
              <a:buSzPts val="2800"/>
            </a:pPr>
            <a:r>
              <a:rPr lang="en-US" dirty="0"/>
              <a:t>Data purpose:</a:t>
            </a:r>
          </a:p>
          <a:p>
            <a:pPr marL="685800" lvl="1" indent="-228600">
              <a:spcBef>
                <a:spcPts val="0"/>
              </a:spcBef>
              <a:buSzPts val="2800"/>
            </a:pPr>
            <a:r>
              <a:rPr lang="en-US" dirty="0"/>
              <a:t>Create crowd calendars</a:t>
            </a:r>
          </a:p>
          <a:p>
            <a:pPr marL="685800" lvl="1" indent="-228600">
              <a:spcBef>
                <a:spcPts val="0"/>
              </a:spcBef>
              <a:buSzPts val="2800"/>
            </a:pPr>
            <a:r>
              <a:rPr lang="en-US" dirty="0"/>
              <a:t>Help customers optimize their vacation </a:t>
            </a:r>
          </a:p>
          <a:p>
            <a:pPr marL="685800" lvl="1" indent="-228600">
              <a:spcBef>
                <a:spcPts val="0"/>
              </a:spcBef>
              <a:buSzPts val="2800"/>
            </a:pPr>
            <a:r>
              <a:rPr lang="en-US" dirty="0"/>
              <a:t>Release an annual publication entitled “The Unofficial Guide to Walt Disney World”</a:t>
            </a:r>
          </a:p>
          <a:p>
            <a:pPr marL="685800" lvl="1" indent="-228600">
              <a:spcBef>
                <a:spcPts val="0"/>
              </a:spcBef>
              <a:buSzPts val="2800"/>
            </a:pPr>
            <a:endParaRPr lang="en-US" dirty="0"/>
          </a:p>
          <a:p>
            <a:pPr marL="685800" lvl="1" indent="-228600">
              <a:spcBef>
                <a:spcPts val="0"/>
              </a:spcBef>
              <a:buSzPts val="2800"/>
            </a:pPr>
            <a:endParaRPr lang="en-US" dirty="0"/>
          </a:p>
          <a:p>
            <a:pPr marL="685800" lvl="1" indent="-228600">
              <a:spcBef>
                <a:spcPts val="0"/>
              </a:spcBef>
              <a:buSzPts val="2800"/>
            </a:pPr>
            <a:endParaRPr dirty="0"/>
          </a:p>
          <a:p>
            <a:pPr marL="457200" lvl="1" indent="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a:p>
            <a:pPr marL="685800" lvl="1" indent="-76200" algn="l" rtl="0">
              <a:lnSpc>
                <a:spcPct val="90000"/>
              </a:lnSpc>
              <a:spcBef>
                <a:spcPts val="500"/>
              </a:spcBef>
              <a:spcAft>
                <a:spcPts val="0"/>
              </a:spcAft>
              <a:buClr>
                <a:schemeClr val="dk1"/>
              </a:buClr>
              <a:buSzPts val="2400"/>
              <a:buNone/>
            </a:pPr>
            <a:endParaRPr dirty="0"/>
          </a:p>
          <a:p>
            <a:pPr marL="228600" lvl="0" indent="-50800" algn="l" rtl="0">
              <a:lnSpc>
                <a:spcPct val="90000"/>
              </a:lnSpc>
              <a:spcBef>
                <a:spcPts val="1000"/>
              </a:spcBef>
              <a:spcAft>
                <a:spcPts val="0"/>
              </a:spcAft>
              <a:buClr>
                <a:schemeClr val="dk1"/>
              </a:buClr>
              <a:buSzPts val="2800"/>
              <a:buNone/>
            </a:pPr>
            <a:endParaRPr dirty="0"/>
          </a:p>
        </p:txBody>
      </p:sp>
      <p:pic>
        <p:nvPicPr>
          <p:cNvPr id="149" name="Google Shape;149;p5"/>
          <p:cNvPicPr preferRelativeResize="0"/>
          <p:nvPr/>
        </p:nvPicPr>
        <p:blipFill rotWithShape="1">
          <a:blip r:embed="rId3">
            <a:alphaModFix/>
          </a:blip>
          <a:srcRect/>
          <a:stretch/>
        </p:blipFill>
        <p:spPr>
          <a:xfrm>
            <a:off x="11319075" y="6125395"/>
            <a:ext cx="685033" cy="564772"/>
          </a:xfrm>
          <a:prstGeom prst="rect">
            <a:avLst/>
          </a:prstGeom>
          <a:noFill/>
          <a:ln>
            <a:noFill/>
          </a:ln>
        </p:spPr>
      </p:pic>
      <p:sp>
        <p:nvSpPr>
          <p:cNvPr id="150" name="Google Shape;150;p5"/>
          <p:cNvSpPr/>
          <p:nvPr/>
        </p:nvSpPr>
        <p:spPr>
          <a:xfrm rot="10800000">
            <a:off x="9167146" y="-5"/>
            <a:ext cx="3024851" cy="2592733"/>
          </a:xfrm>
          <a:prstGeom prst="corner">
            <a:avLst>
              <a:gd name="adj1" fmla="val 18480"/>
              <a:gd name="adj2" fmla="val 18533"/>
            </a:avLst>
          </a:prstGeom>
          <a:gradFill>
            <a:gsLst>
              <a:gs pos="0">
                <a:srgbClr val="F51B18"/>
              </a:gs>
              <a:gs pos="43000">
                <a:srgbClr val="F51B18"/>
              </a:gs>
              <a:gs pos="96000">
                <a:srgbClr val="FFD911"/>
              </a:gs>
              <a:gs pos="100000">
                <a:srgbClr val="FFD911"/>
              </a:gs>
            </a:gsLst>
            <a:lin ang="5400000" scaled="0"/>
          </a:gradFill>
          <a:ln>
            <a:noFill/>
          </a:ln>
          <a:effectLst>
            <a:outerShdw blurRad="50800" dist="38100" dir="5400000" algn="t" rotWithShape="0">
              <a:schemeClr val="accent4">
                <a:alpha val="4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
          <p:cNvSpPr/>
          <p:nvPr/>
        </p:nvSpPr>
        <p:spPr>
          <a:xfrm>
            <a:off x="3" y="6718826"/>
            <a:ext cx="12191998" cy="156258"/>
          </a:xfrm>
          <a:prstGeom prst="rect">
            <a:avLst/>
          </a:prstGeom>
          <a:gradFill>
            <a:gsLst>
              <a:gs pos="0">
                <a:srgbClr val="F51B18">
                  <a:alpha val="85882"/>
                </a:srgbClr>
              </a:gs>
              <a:gs pos="43000">
                <a:srgbClr val="F51B18">
                  <a:alpha val="85882"/>
                </a:srgbClr>
              </a:gs>
              <a:gs pos="96000">
                <a:srgbClr val="FFD911"/>
              </a:gs>
              <a:gs pos="100000">
                <a:srgbClr val="FFD91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5"/>
          <p:cNvSpPr txBox="1"/>
          <p:nvPr/>
        </p:nvSpPr>
        <p:spPr>
          <a:xfrm>
            <a:off x="9062012" y="6287162"/>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400" b="1">
                <a:solidFill>
                  <a:schemeClr val="lt1"/>
                </a:solidFill>
                <a:latin typeface="Calibri"/>
                <a:ea typeface="Calibri"/>
                <a:cs typeface="Calibri"/>
                <a:sym typeface="Calibri"/>
              </a:rPr>
              <a:t>5</a:t>
            </a:fld>
            <a:endParaRPr sz="1400" b="1">
              <a:solidFill>
                <a:schemeClr val="lt1"/>
              </a:solidFill>
              <a:latin typeface="Calibri"/>
              <a:ea typeface="Calibri"/>
              <a:cs typeface="Calibri"/>
              <a:sym typeface="Calibri"/>
            </a:endParaRPr>
          </a:p>
        </p:txBody>
      </p:sp>
      <p:sp>
        <p:nvSpPr>
          <p:cNvPr id="153" name="Google Shape;153;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u="sng" dirty="0"/>
              <a:t>Data Source</a:t>
            </a:r>
            <a:endParaRPr dirty="0"/>
          </a:p>
        </p:txBody>
      </p:sp>
    </p:spTree>
    <p:extLst>
      <p:ext uri="{BB962C8B-B14F-4D97-AF65-F5344CB8AC3E}">
        <p14:creationId xmlns:p14="http://schemas.microsoft.com/office/powerpoint/2010/main" val="1988037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D0C0223-3A87-4F4D-9164-3FE8D121D00F}"/>
              </a:ext>
            </a:extLst>
          </p:cNvPr>
          <p:cNvSpPr>
            <a:spLocks noGrp="1"/>
          </p:cNvSpPr>
          <p:nvPr>
            <p:ph idx="1"/>
          </p:nvPr>
        </p:nvSpPr>
        <p:spPr/>
        <p:txBody>
          <a:bodyPr/>
          <a:lstStyle/>
          <a:p>
            <a:r>
              <a:rPr lang="en-US" dirty="0"/>
              <a:t>Park development projects</a:t>
            </a:r>
          </a:p>
          <a:p>
            <a:pPr lvl="1"/>
            <a:r>
              <a:rPr lang="en-US" dirty="0"/>
              <a:t>Identifies potential rides to close or change</a:t>
            </a:r>
          </a:p>
          <a:p>
            <a:pPr lvl="1"/>
            <a:r>
              <a:rPr lang="en-US" dirty="0"/>
              <a:t>Market trends: preferred ride type</a:t>
            </a:r>
          </a:p>
          <a:p>
            <a:pPr marL="457200" lvl="1" indent="0">
              <a:buNone/>
            </a:pPr>
            <a:endParaRPr lang="en-US" dirty="0"/>
          </a:p>
          <a:p>
            <a:r>
              <a:rPr lang="en-US" dirty="0"/>
              <a:t>Popularity measures of various attractions</a:t>
            </a:r>
          </a:p>
          <a:p>
            <a:pPr lvl="1"/>
            <a:r>
              <a:rPr lang="en-US" dirty="0"/>
              <a:t>How people are spending their time in the parks</a:t>
            </a:r>
          </a:p>
          <a:p>
            <a:pPr marL="457200" lvl="1" indent="0">
              <a:buNone/>
            </a:pPr>
            <a:endParaRPr lang="en-US" dirty="0"/>
          </a:p>
          <a:p>
            <a:pPr lvl="1"/>
            <a:endParaRPr lang="en-US" dirty="0"/>
          </a:p>
          <a:p>
            <a:pPr lvl="1"/>
            <a:endParaRPr lang="en-US" dirty="0"/>
          </a:p>
          <a:p>
            <a:endParaRPr lang="en-US" dirty="0"/>
          </a:p>
        </p:txBody>
      </p:sp>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90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6</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Business Use</a:t>
            </a:r>
          </a:p>
        </p:txBody>
      </p:sp>
      <p:pic>
        <p:nvPicPr>
          <p:cNvPr id="9" name="Picture 8">
            <a:extLst>
              <a:ext uri="{FF2B5EF4-FFF2-40B4-BE49-F238E27FC236}">
                <a16:creationId xmlns:a16="http://schemas.microsoft.com/office/drawing/2014/main" id="{3276A5FE-BCAD-4542-B72C-EA3F433BA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746" y="681037"/>
            <a:ext cx="3758845" cy="5705365"/>
          </a:xfrm>
          <a:prstGeom prst="ellipse">
            <a:avLst/>
          </a:prstGeom>
          <a:ln>
            <a:noFill/>
          </a:ln>
          <a:effectLst>
            <a:softEdge rad="112500"/>
          </a:effectLst>
        </p:spPr>
      </p:pic>
    </p:spTree>
    <p:extLst>
      <p:ext uri="{BB962C8B-B14F-4D97-AF65-F5344CB8AC3E}">
        <p14:creationId xmlns:p14="http://schemas.microsoft.com/office/powerpoint/2010/main" val="410587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90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7</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Dimensional Diagram</a:t>
            </a:r>
          </a:p>
        </p:txBody>
      </p:sp>
      <p:pic>
        <p:nvPicPr>
          <p:cNvPr id="14" name="Picture 13">
            <a:extLst>
              <a:ext uri="{FF2B5EF4-FFF2-40B4-BE49-F238E27FC236}">
                <a16:creationId xmlns:a16="http://schemas.microsoft.com/office/drawing/2014/main" id="{52613A29-E9BF-4FF3-9B34-BF6FAEC11DA7}"/>
              </a:ext>
            </a:extLst>
          </p:cNvPr>
          <p:cNvPicPr>
            <a:picLocks noChangeAspect="1"/>
          </p:cNvPicPr>
          <p:nvPr/>
        </p:nvPicPr>
        <p:blipFill>
          <a:blip r:embed="rId4"/>
          <a:stretch>
            <a:fillRect/>
          </a:stretch>
        </p:blipFill>
        <p:spPr>
          <a:xfrm>
            <a:off x="2828925" y="1658144"/>
            <a:ext cx="6534150" cy="4686300"/>
          </a:xfrm>
          <a:prstGeom prst="rect">
            <a:avLst/>
          </a:prstGeom>
        </p:spPr>
      </p:pic>
    </p:spTree>
    <p:extLst>
      <p:ext uri="{BB962C8B-B14F-4D97-AF65-F5344CB8AC3E}">
        <p14:creationId xmlns:p14="http://schemas.microsoft.com/office/powerpoint/2010/main" val="429577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ED3FF70-180B-453D-A80A-85BC5F981DA2}"/>
              </a:ext>
            </a:extLst>
          </p:cNvPr>
          <p:cNvPicPr>
            <a:picLocks noChangeAspect="1"/>
          </p:cNvPicPr>
          <p:nvPr/>
        </p:nvPicPr>
        <p:blipFill>
          <a:blip r:embed="rId3"/>
          <a:stretch>
            <a:fillRect/>
          </a:stretch>
        </p:blipFill>
        <p:spPr>
          <a:xfrm>
            <a:off x="3970305" y="1413401"/>
            <a:ext cx="7610475" cy="5305425"/>
          </a:xfrm>
          <a:prstGeom prst="rect">
            <a:avLst/>
          </a:prstGeom>
        </p:spPr>
      </p:pic>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190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8</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ETL – Dimension Creation</a:t>
            </a:r>
          </a:p>
        </p:txBody>
      </p:sp>
      <p:pic>
        <p:nvPicPr>
          <p:cNvPr id="21" name="Picture 20">
            <a:extLst>
              <a:ext uri="{FF2B5EF4-FFF2-40B4-BE49-F238E27FC236}">
                <a16:creationId xmlns:a16="http://schemas.microsoft.com/office/drawing/2014/main" id="{1C3159DE-BC1E-489C-89E4-A889E5B6F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29" y="1413401"/>
            <a:ext cx="3644776" cy="4859701"/>
          </a:xfrm>
          <a:prstGeom prst="ellipse">
            <a:avLst/>
          </a:prstGeom>
          <a:ln>
            <a:noFill/>
          </a:ln>
          <a:effectLst>
            <a:softEdge rad="112500"/>
          </a:effectLst>
        </p:spPr>
      </p:pic>
    </p:spTree>
    <p:extLst>
      <p:ext uri="{BB962C8B-B14F-4D97-AF65-F5344CB8AC3E}">
        <p14:creationId xmlns:p14="http://schemas.microsoft.com/office/powerpoint/2010/main" val="3792372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9">
            <a:extLst>
              <a:ext uri="{FF2B5EF4-FFF2-40B4-BE49-F238E27FC236}">
                <a16:creationId xmlns:a16="http://schemas.microsoft.com/office/drawing/2014/main" id="{171A87CB-CC8F-436A-884D-9A0D2FEC5F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9075" y="6125395"/>
            <a:ext cx="685033" cy="564772"/>
          </a:xfrm>
          <a:prstGeom prst="rect">
            <a:avLst/>
          </a:prstGeom>
        </p:spPr>
      </p:pic>
      <p:sp>
        <p:nvSpPr>
          <p:cNvPr id="6" name="L-Shape 5">
            <a:extLst>
              <a:ext uri="{FF2B5EF4-FFF2-40B4-BE49-F238E27FC236}">
                <a16:creationId xmlns:a16="http://schemas.microsoft.com/office/drawing/2014/main" id="{FAAB4C15-B14E-41FB-A35C-DF270B02F6D7}"/>
              </a:ext>
            </a:extLst>
          </p:cNvPr>
          <p:cNvSpPr/>
          <p:nvPr/>
        </p:nvSpPr>
        <p:spPr>
          <a:xfrm rot="10800000">
            <a:off x="9167146" y="-5"/>
            <a:ext cx="3024851" cy="2592733"/>
          </a:xfrm>
          <a:prstGeom prst="corner">
            <a:avLst>
              <a:gd name="adj1" fmla="val 18480"/>
              <a:gd name="adj2" fmla="val 18533"/>
            </a:avLst>
          </a:prstGeom>
          <a:gradFill>
            <a:gsLst>
              <a:gs pos="43000">
                <a:srgbClr val="F51B18"/>
              </a:gs>
              <a:gs pos="96000">
                <a:srgbClr val="FFD911"/>
              </a:gs>
            </a:gsLst>
            <a:lin ang="5400000" scaled="1"/>
          </a:gradFill>
          <a:ln>
            <a:noFill/>
          </a:ln>
          <a:effectLst>
            <a:outerShdw blurRad="50800" dist="38100" dir="5400000" algn="t" rotWithShape="0">
              <a:schemeClr val="accent4">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78350B-2866-4C17-9BA0-62C342C66757}"/>
              </a:ext>
            </a:extLst>
          </p:cNvPr>
          <p:cNvSpPr/>
          <p:nvPr/>
        </p:nvSpPr>
        <p:spPr>
          <a:xfrm>
            <a:off x="3" y="6718826"/>
            <a:ext cx="12191997" cy="156258"/>
          </a:xfrm>
          <a:prstGeom prst="rect">
            <a:avLst/>
          </a:prstGeom>
          <a:gradFill flip="none" rotWithShape="1">
            <a:gsLst>
              <a:gs pos="43000">
                <a:srgbClr val="F51B18">
                  <a:alpha val="86000"/>
                </a:srgbClr>
              </a:gs>
              <a:gs pos="96000">
                <a:srgbClr val="FFD91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51098E7D-6B73-49BB-BBBE-2A82C6E5EB5B}"/>
              </a:ext>
            </a:extLst>
          </p:cNvPr>
          <p:cNvSpPr txBox="1">
            <a:spLocks/>
          </p:cNvSpPr>
          <p:nvPr/>
        </p:nvSpPr>
        <p:spPr>
          <a:xfrm>
            <a:off x="9062012" y="628716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01607D7-63FF-4DFD-BD5F-3E577629D14E}" type="slidenum">
              <a:rPr lang="en-US" sz="1400" b="1" smtClean="0">
                <a:solidFill>
                  <a:schemeClr val="bg1"/>
                </a:solidFill>
              </a:rPr>
              <a:pPr/>
              <a:t>9</a:t>
            </a:fld>
            <a:endParaRPr lang="en-US" sz="1400" b="1" dirty="0">
              <a:solidFill>
                <a:schemeClr val="bg1"/>
              </a:solidFill>
            </a:endParaRPr>
          </a:p>
        </p:txBody>
      </p:sp>
      <p:sp>
        <p:nvSpPr>
          <p:cNvPr id="10" name="Title 9">
            <a:extLst>
              <a:ext uri="{FF2B5EF4-FFF2-40B4-BE49-F238E27FC236}">
                <a16:creationId xmlns:a16="http://schemas.microsoft.com/office/drawing/2014/main" id="{5450F464-4943-4128-A560-D54F4A50C1E2}"/>
              </a:ext>
            </a:extLst>
          </p:cNvPr>
          <p:cNvSpPr>
            <a:spLocks noGrp="1"/>
          </p:cNvSpPr>
          <p:nvPr>
            <p:ph type="title"/>
          </p:nvPr>
        </p:nvSpPr>
        <p:spPr/>
        <p:txBody>
          <a:bodyPr/>
          <a:lstStyle/>
          <a:p>
            <a:r>
              <a:rPr lang="en-US" u="sng" dirty="0"/>
              <a:t>ETL – Queue Data</a:t>
            </a:r>
          </a:p>
        </p:txBody>
      </p:sp>
      <p:pic>
        <p:nvPicPr>
          <p:cNvPr id="3" name="Picture 2">
            <a:extLst>
              <a:ext uri="{FF2B5EF4-FFF2-40B4-BE49-F238E27FC236}">
                <a16:creationId xmlns:a16="http://schemas.microsoft.com/office/drawing/2014/main" id="{E2D33470-656F-4C2A-9671-8C1933A6C9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182" y="2161140"/>
            <a:ext cx="8045769" cy="2889602"/>
          </a:xfrm>
          <a:prstGeom prst="rect">
            <a:avLst/>
          </a:prstGeom>
          <a:ln w="19050">
            <a:solidFill>
              <a:srgbClr val="F51B18"/>
            </a:solidFill>
          </a:ln>
        </p:spPr>
      </p:pic>
      <p:pic>
        <p:nvPicPr>
          <p:cNvPr id="4" name="Picture 3">
            <a:extLst>
              <a:ext uri="{FF2B5EF4-FFF2-40B4-BE49-F238E27FC236}">
                <a16:creationId xmlns:a16="http://schemas.microsoft.com/office/drawing/2014/main" id="{38BF5A2C-3B59-4449-AD8E-E2A73D297BB9}"/>
              </a:ext>
            </a:extLst>
          </p:cNvPr>
          <p:cNvPicPr>
            <a:picLocks noChangeAspect="1"/>
          </p:cNvPicPr>
          <p:nvPr/>
        </p:nvPicPr>
        <p:blipFill>
          <a:blip r:embed="rId5"/>
          <a:stretch>
            <a:fillRect/>
          </a:stretch>
        </p:blipFill>
        <p:spPr>
          <a:xfrm>
            <a:off x="7857248" y="2161139"/>
            <a:ext cx="4334749" cy="3655572"/>
          </a:xfrm>
          <a:prstGeom prst="rect">
            <a:avLst/>
          </a:prstGeom>
          <a:ln w="19050">
            <a:solidFill>
              <a:srgbClr val="F51B18"/>
            </a:solidFill>
          </a:ln>
        </p:spPr>
      </p:pic>
    </p:spTree>
    <p:extLst>
      <p:ext uri="{BB962C8B-B14F-4D97-AF65-F5344CB8AC3E}">
        <p14:creationId xmlns:p14="http://schemas.microsoft.com/office/powerpoint/2010/main" val="3402962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1304</Words>
  <Application>Microsoft Office PowerPoint</Application>
  <PresentationFormat>Widescreen</PresentationFormat>
  <Paragraphs>215</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Waiting for the Magic Queue Times for Popular Disney World Attractions</vt:lpstr>
      <vt:lpstr>Agenda</vt:lpstr>
      <vt:lpstr>Disney’s Mission Statement</vt:lpstr>
      <vt:lpstr>Disney’s Prices and Attendance</vt:lpstr>
      <vt:lpstr>Data Source</vt:lpstr>
      <vt:lpstr>Business Use</vt:lpstr>
      <vt:lpstr>Dimensional Diagram</vt:lpstr>
      <vt:lpstr>ETL – Dimension Creation</vt:lpstr>
      <vt:lpstr>ETL – Queue Data</vt:lpstr>
      <vt:lpstr>ETL – Fact Table Creation</vt:lpstr>
      <vt:lpstr>SQL Tables</vt:lpstr>
      <vt:lpstr>SQL Tables</vt:lpstr>
      <vt:lpstr>Average Wait per Attraction</vt:lpstr>
      <vt:lpstr>Max Recorded Wait Time</vt:lpstr>
      <vt:lpstr>Woes for EPCOT Attractions</vt:lpstr>
      <vt:lpstr>Attendance Trends and Wait Time Records</vt:lpstr>
      <vt:lpstr>Benefits of this Research</vt:lpstr>
      <vt:lpstr>Benefits of this Research</vt:lpstr>
      <vt:lpstr>Our Suggestions</vt:lpstr>
      <vt:lpstr>PowerPoint Presentation</vt:lpstr>
      <vt:lpstr>Project Experience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Waiting for the Magic Queue Times for Popular Disney World Attractions</dc:title>
  <dc:creator>Kevin Schweiss</dc:creator>
  <cp:lastModifiedBy>Kevin Schweiss</cp:lastModifiedBy>
  <cp:revision>2</cp:revision>
  <dcterms:created xsi:type="dcterms:W3CDTF">2019-12-08T19:11:39Z</dcterms:created>
  <dcterms:modified xsi:type="dcterms:W3CDTF">2019-12-10T15:07:13Z</dcterms:modified>
</cp:coreProperties>
</file>